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6" r:id="rId3"/>
    <p:sldId id="323" r:id="rId4"/>
    <p:sldId id="324" r:id="rId5"/>
    <p:sldId id="259" r:id="rId6"/>
    <p:sldId id="325" r:id="rId7"/>
    <p:sldId id="326" r:id="rId8"/>
    <p:sldId id="327" r:id="rId9"/>
    <p:sldId id="314" r:id="rId10"/>
    <p:sldId id="316" r:id="rId11"/>
    <p:sldId id="317" r:id="rId12"/>
    <p:sldId id="322" r:id="rId13"/>
    <p:sldId id="31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snapToGrid="0" snapToObjects="1">
      <p:cViewPr varScale="1">
        <p:scale>
          <a:sx n="87" d="100"/>
          <a:sy n="87" d="100"/>
        </p:scale>
        <p:origin x="1824" y="2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9738C-93B1-8149-AE1F-C6F5D7EA1DF0}" type="datetimeFigureOut">
              <a:rPr lang="en-US" smtClean="0"/>
              <a:t>6/21/19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55410-A99A-E04D-A11A-927B1C28AF7B}" type="slidenum">
              <a:rPr lang="en-US" smtClean="0"/>
              <a:t>‹#›</a:t>
            </a:fld>
            <a:endParaRPr lang="en-US"/>
          </a:p>
        </p:txBody>
      </p:sp>
    </p:spTree>
    <p:extLst>
      <p:ext uri="{BB962C8B-B14F-4D97-AF65-F5344CB8AC3E}">
        <p14:creationId xmlns:p14="http://schemas.microsoft.com/office/powerpoint/2010/main" val="2309598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E55410-A99A-E04D-A11A-927B1C28AF7B}" type="slidenum">
              <a:rPr lang="en-US" smtClean="0"/>
              <a:t>1</a:t>
            </a:fld>
            <a:endParaRPr lang="en-US"/>
          </a:p>
        </p:txBody>
      </p:sp>
    </p:spTree>
    <p:extLst>
      <p:ext uri="{BB962C8B-B14F-4D97-AF65-F5344CB8AC3E}">
        <p14:creationId xmlns:p14="http://schemas.microsoft.com/office/powerpoint/2010/main" val="287715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E55410-A99A-E04D-A11A-927B1C28AF7B}" type="slidenum">
              <a:rPr lang="en-US" smtClean="0"/>
              <a:t>5</a:t>
            </a:fld>
            <a:endParaRPr lang="en-US"/>
          </a:p>
        </p:txBody>
      </p:sp>
    </p:spTree>
    <p:extLst>
      <p:ext uri="{BB962C8B-B14F-4D97-AF65-F5344CB8AC3E}">
        <p14:creationId xmlns:p14="http://schemas.microsoft.com/office/powerpoint/2010/main" val="1775573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881" y="3830775"/>
            <a:ext cx="7904594"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497993" y="5148816"/>
            <a:ext cx="6285261" cy="800025"/>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1855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5A07D-82BA-924B-A2C2-D0A29F2AA4DB}"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73377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1422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14228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1F5A07D-82BA-924B-A2C2-D0A29F2AA4DB}"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4484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5A07D-82BA-924B-A2C2-D0A29F2AA4DB}"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29142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4866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4847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5A07D-82BA-924B-A2C2-D0A29F2AA4DB}"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341650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49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49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F5A07D-82BA-924B-A2C2-D0A29F2AA4DB}"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76634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529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529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F5A07D-82BA-924B-A2C2-D0A29F2AA4DB}" type="datetimeFigureOut">
              <a:rPr lang="en-US" smtClean="0"/>
              <a:t>6/21/19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400656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F5A07D-82BA-924B-A2C2-D0A29F2AA4DB}" type="datetimeFigureOut">
              <a:rPr lang="en-US" smtClean="0"/>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111460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5A07D-82BA-924B-A2C2-D0A29F2AA4DB}" type="datetimeFigureOut">
              <a:rPr lang="en-US" smtClean="0"/>
              <a:t>6/21/19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68858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165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0035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5A07D-82BA-924B-A2C2-D0A29F2AA4DB}"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171242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86132"/>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34472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75287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5A07D-82BA-924B-A2C2-D0A29F2AA4DB}"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249479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36973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574752"/>
            <a:ext cx="2133600" cy="365125"/>
          </a:xfrm>
          <a:prstGeom prst="rect">
            <a:avLst/>
          </a:prstGeom>
        </p:spPr>
        <p:txBody>
          <a:bodyPr vert="horz" lIns="91440" tIns="45720" rIns="91440" bIns="45720" rtlCol="0" anchor="ctr"/>
          <a:lstStyle>
            <a:lvl1pPr algn="l">
              <a:defRPr sz="1200">
                <a:solidFill>
                  <a:schemeClr val="bg1">
                    <a:lumMod val="50000"/>
                  </a:schemeClr>
                </a:solidFill>
                <a:latin typeface="Times New Roman"/>
                <a:cs typeface="Times New Roman"/>
              </a:defRPr>
            </a:lvl1pPr>
          </a:lstStyle>
          <a:p>
            <a:fld id="{01F5A07D-82BA-924B-A2C2-D0A29F2AA4DB}" type="datetimeFigureOut">
              <a:rPr lang="en-US" smtClean="0"/>
              <a:pPr/>
              <a:t>6/21/19</a:t>
            </a:fld>
            <a:endParaRPr lang="en-US"/>
          </a:p>
        </p:txBody>
      </p:sp>
      <p:sp>
        <p:nvSpPr>
          <p:cNvPr id="5" name="Footer Placeholder 4"/>
          <p:cNvSpPr>
            <a:spLocks noGrp="1"/>
          </p:cNvSpPr>
          <p:nvPr>
            <p:ph type="ftr" sz="quarter" idx="3"/>
          </p:nvPr>
        </p:nvSpPr>
        <p:spPr>
          <a:xfrm>
            <a:off x="3124200" y="5574752"/>
            <a:ext cx="2895600" cy="365125"/>
          </a:xfrm>
          <a:prstGeom prst="rect">
            <a:avLst/>
          </a:prstGeom>
        </p:spPr>
        <p:txBody>
          <a:bodyPr vert="horz" lIns="91440" tIns="45720" rIns="91440" bIns="45720" rtlCol="0" anchor="ctr"/>
          <a:lstStyle>
            <a:lvl1pPr algn="ctr">
              <a:defRPr sz="1200">
                <a:solidFill>
                  <a:schemeClr val="bg1">
                    <a:lumMod val="50000"/>
                  </a:schemeClr>
                </a:solidFill>
                <a:latin typeface="Times New Roman"/>
                <a:cs typeface="Times New Roman"/>
              </a:defRPr>
            </a:lvl1pPr>
          </a:lstStyle>
          <a:p>
            <a:endParaRPr lang="en-US"/>
          </a:p>
        </p:txBody>
      </p:sp>
      <p:sp>
        <p:nvSpPr>
          <p:cNvPr id="6" name="Slide Number Placeholder 5"/>
          <p:cNvSpPr>
            <a:spLocks noGrp="1"/>
          </p:cNvSpPr>
          <p:nvPr>
            <p:ph type="sldNum" sz="quarter" idx="4"/>
          </p:nvPr>
        </p:nvSpPr>
        <p:spPr>
          <a:xfrm>
            <a:off x="6553200" y="5574752"/>
            <a:ext cx="2133600" cy="365125"/>
          </a:xfrm>
          <a:prstGeom prst="rect">
            <a:avLst/>
          </a:prstGeom>
        </p:spPr>
        <p:txBody>
          <a:bodyPr vert="horz" lIns="91440" tIns="45720" rIns="91440" bIns="45720" rtlCol="0" anchor="ctr"/>
          <a:lstStyle>
            <a:lvl1pPr algn="r">
              <a:defRPr sz="1200">
                <a:solidFill>
                  <a:schemeClr val="bg1">
                    <a:lumMod val="50000"/>
                  </a:schemeClr>
                </a:solidFill>
                <a:latin typeface="Times New Roman"/>
                <a:cs typeface="Times New Roman"/>
              </a:defRPr>
            </a:lvl1pPr>
          </a:lstStyle>
          <a:p>
            <a:fld id="{A5A9E08D-C81B-2B4B-AB15-38F5C7EA6A25}" type="slidenum">
              <a:rPr lang="en-US" smtClean="0"/>
              <a:pPr/>
              <a:t>‹#›</a:t>
            </a:fld>
            <a:endParaRPr lang="en-US"/>
          </a:p>
        </p:txBody>
      </p:sp>
      <p:sp>
        <p:nvSpPr>
          <p:cNvPr id="7" name="fl"/>
          <p:cNvSpPr txBox="1"/>
          <p:nvPr userDrawn="1"/>
        </p:nvSpPr>
        <p:spPr>
          <a:xfrm>
            <a:off x="0" y="6520180"/>
            <a:ext cx="9144000" cy="369332"/>
          </a:xfrm>
          <a:prstGeom prst="rect">
            <a:avLst/>
          </a:prstGeom>
          <a:noFill/>
        </p:spPr>
        <p:txBody>
          <a:bodyPr vert="horz" rtlCol="0">
            <a:spAutoFit/>
          </a:bodyPr>
          <a:lstStyle/>
          <a:p>
            <a:endParaRPr lang="en-US">
              <a:solidFill>
                <a:schemeClr val="tx1"/>
              </a:solidFill>
            </a:endParaRPr>
          </a:p>
        </p:txBody>
      </p:sp>
    </p:spTree>
    <p:extLst>
      <p:ext uri="{BB962C8B-B14F-4D97-AF65-F5344CB8AC3E}">
        <p14:creationId xmlns:p14="http://schemas.microsoft.com/office/powerpoint/2010/main" val="380197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facebook.com/AhmadiyyaMuslimUrduDeskUSA/" TargetMode="External"/><Relationship Id="rId3" Type="http://schemas.openxmlformats.org/officeDocument/2006/relationships/hyperlink" Target="https://www.facebook.com/muslimpico/" TargetMode="External"/><Relationship Id="rId7" Type="http://schemas.openxmlformats.org/officeDocument/2006/relationships/hyperlink" Target="https://www.facebook.com/arabicdeskusa/" TargetMode="External"/><Relationship Id="rId2" Type="http://schemas.openxmlformats.org/officeDocument/2006/relationships/hyperlink" Target="https://www.facebook.com/islam.autentico" TargetMode="External"/><Relationship Id="rId1" Type="http://schemas.openxmlformats.org/officeDocument/2006/relationships/slideLayout" Target="../slideLayouts/slideLayout2.xml"/><Relationship Id="rId6" Type="http://schemas.openxmlformats.org/officeDocument/2006/relationships/hyperlink" Target="https://www.facebook.com/peacegateUSA/posts/" TargetMode="External"/><Relationship Id="rId11" Type="http://schemas.openxmlformats.org/officeDocument/2006/relationships/hyperlink" Target="https://www.facebook.com/CaribbeanDesk/" TargetMode="External"/><Relationship Id="rId5" Type="http://schemas.openxmlformats.org/officeDocument/2006/relationships/hyperlink" Target="https://www.facebook.com/AhmadiyyaBangla.org/" TargetMode="External"/><Relationship Id="rId10" Type="http://schemas.openxmlformats.org/officeDocument/2006/relationships/hyperlink" Target="https://www.facebook.com/sikhdesk/" TargetMode="External"/><Relationship Id="rId4" Type="http://schemas.openxmlformats.org/officeDocument/2006/relationships/hyperlink" Target="https://www.facebook.com/ahoban.bangla/" TargetMode="External"/><Relationship Id="rId9" Type="http://schemas.openxmlformats.org/officeDocument/2006/relationships/hyperlink" Target="https://www.facebook.com/pages/category/Community/Pukhto-Desk-USA-14165360984550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hangouts.google.com/?action=chat&amp;pn=%2B14146308363&amp;hl=en&amp;authuser=0" TargetMode="External"/><Relationship Id="rId13" Type="http://schemas.openxmlformats.org/officeDocument/2006/relationships/hyperlink" Target="mailto:aslamali21@yahoo.com" TargetMode="External"/><Relationship Id="rId3" Type="http://schemas.openxmlformats.org/officeDocument/2006/relationships/hyperlink" Target="mailto:ghulam.rabbi@ahmadiyya.us" TargetMode="External"/><Relationship Id="rId7" Type="http://schemas.openxmlformats.org/officeDocument/2006/relationships/hyperlink" Target="mailto:nadeemssfhs@gmail.com" TargetMode="External"/><Relationship Id="rId12" Type="http://schemas.openxmlformats.org/officeDocument/2006/relationships/hyperlink" Target="https://hangouts.google.com/?action=chat&amp;pn=%2B19173483292&amp;hl=en&amp;authuser=0" TargetMode="External"/><Relationship Id="rId2" Type="http://schemas.openxmlformats.org/officeDocument/2006/relationships/hyperlink" Target="mailto:Syed.Abdullah@ahmadiyya.us" TargetMode="External"/><Relationship Id="rId1" Type="http://schemas.openxmlformats.org/officeDocument/2006/relationships/slideLayout" Target="../slideLayouts/slideLayout6.xml"/><Relationship Id="rId6" Type="http://schemas.openxmlformats.org/officeDocument/2006/relationships/hyperlink" Target="https://hangouts.google.com/?action=chat&amp;pn=%2B16302766842&amp;hl=en&amp;authuser=0" TargetMode="External"/><Relationship Id="rId11" Type="http://schemas.openxmlformats.org/officeDocument/2006/relationships/hyperlink" Target="mailto:feroz.hundal@ahmadiyya.us" TargetMode="External"/><Relationship Id="rId5" Type="http://schemas.openxmlformats.org/officeDocument/2006/relationships/hyperlink" Target="mailto:dawood.munir@ahmadiyya.us" TargetMode="External"/><Relationship Id="rId10" Type="http://schemas.openxmlformats.org/officeDocument/2006/relationships/hyperlink" Target="https://hangouts.google.com/?action=chat&amp;pn=%2B6924565594&amp;hl=en&amp;authuser=0" TargetMode="External"/><Relationship Id="rId4" Type="http://schemas.openxmlformats.org/officeDocument/2006/relationships/hyperlink" Target="mailto:usama.awan@ahmadiyya.us" TargetMode="External"/><Relationship Id="rId9" Type="http://schemas.openxmlformats.org/officeDocument/2006/relationships/hyperlink" Target="mailto:Wadood_tariq@yahoo.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881" y="4114239"/>
            <a:ext cx="7904594" cy="1470025"/>
          </a:xfrm>
        </p:spPr>
        <p:txBody>
          <a:bodyPr>
            <a:normAutofit/>
          </a:bodyPr>
          <a:lstStyle/>
          <a:p>
            <a:r>
              <a:rPr lang="en-US" b="1" dirty="0" err="1">
                <a:solidFill>
                  <a:schemeClr val="accent3">
                    <a:lumMod val="75000"/>
                  </a:schemeClr>
                </a:solidFill>
              </a:rPr>
              <a:t>Tabligh</a:t>
            </a:r>
            <a:r>
              <a:rPr lang="en-US" b="1" dirty="0">
                <a:solidFill>
                  <a:schemeClr val="accent3">
                    <a:lumMod val="75000"/>
                  </a:schemeClr>
                </a:solidFill>
              </a:rPr>
              <a:t> to Ethnic Communities in the US</a:t>
            </a:r>
            <a:endParaRPr lang="en-US" sz="3600" dirty="0"/>
          </a:p>
        </p:txBody>
      </p:sp>
      <p:sp>
        <p:nvSpPr>
          <p:cNvPr id="4" name="flFirstPage"/>
          <p:cNvSpPr txBox="1"/>
          <p:nvPr/>
        </p:nvSpPr>
        <p:spPr>
          <a:xfrm>
            <a:off x="0" y="652018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53513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078"/>
            <a:ext cx="8229600" cy="1143000"/>
          </a:xfrm>
        </p:spPr>
        <p:txBody>
          <a:bodyPr/>
          <a:lstStyle/>
          <a:p>
            <a:r>
              <a:rPr lang="en-US" dirty="0"/>
              <a:t>Expectation from Local Chapter</a:t>
            </a:r>
          </a:p>
        </p:txBody>
      </p:sp>
      <p:sp>
        <p:nvSpPr>
          <p:cNvPr id="3" name="Content Placeholder 2"/>
          <p:cNvSpPr>
            <a:spLocks noGrp="1"/>
          </p:cNvSpPr>
          <p:nvPr>
            <p:ph idx="1"/>
          </p:nvPr>
        </p:nvSpPr>
        <p:spPr/>
        <p:txBody>
          <a:bodyPr>
            <a:normAutofit fontScale="70000" lnSpcReduction="20000"/>
          </a:bodyPr>
          <a:lstStyle/>
          <a:p>
            <a:r>
              <a:rPr lang="en-US" dirty="0"/>
              <a:t>Sacrifice time of local members </a:t>
            </a:r>
          </a:p>
          <a:p>
            <a:r>
              <a:rPr lang="en-US" dirty="0"/>
              <a:t>Bring guests to ethnic CCTIs </a:t>
            </a:r>
          </a:p>
          <a:p>
            <a:r>
              <a:rPr lang="en-US" dirty="0"/>
              <a:t>Assist in </a:t>
            </a:r>
            <a:r>
              <a:rPr lang="en-US" dirty="0" err="1"/>
              <a:t>Daeen</a:t>
            </a:r>
            <a:r>
              <a:rPr lang="en-US" dirty="0"/>
              <a:t> Training</a:t>
            </a:r>
          </a:p>
          <a:p>
            <a:r>
              <a:rPr lang="en-US" dirty="0"/>
              <a:t>Reach out to national desk if there is a large concentration of a specific ethnicity </a:t>
            </a:r>
          </a:p>
          <a:p>
            <a:r>
              <a:rPr lang="en-US" dirty="0"/>
              <a:t>Reach out to desks to hold local ethnic programs </a:t>
            </a:r>
          </a:p>
          <a:p>
            <a:r>
              <a:rPr lang="en-US" dirty="0"/>
              <a:t>Participate in local ethnic programs (events), ex. Parade </a:t>
            </a:r>
          </a:p>
          <a:p>
            <a:r>
              <a:rPr lang="en-US" dirty="0"/>
              <a:t>Assist in social media management </a:t>
            </a:r>
          </a:p>
          <a:p>
            <a:r>
              <a:rPr lang="en-US" dirty="0" err="1"/>
              <a:t>Notifiy</a:t>
            </a:r>
            <a:r>
              <a:rPr lang="en-US" dirty="0"/>
              <a:t> ethnic desk when the </a:t>
            </a:r>
            <a:r>
              <a:rPr lang="en-US" dirty="0" err="1"/>
              <a:t>baiat</a:t>
            </a:r>
            <a:r>
              <a:rPr lang="en-US" dirty="0"/>
              <a:t> has occurred with the person’s specific ethnicity </a:t>
            </a:r>
          </a:p>
          <a:p>
            <a:r>
              <a:rPr lang="en-US" dirty="0"/>
              <a:t>More volunteers to assist in ethnic CCTI </a:t>
            </a:r>
          </a:p>
        </p:txBody>
      </p:sp>
    </p:spTree>
    <p:extLst>
      <p:ext uri="{BB962C8B-B14F-4D97-AF65-F5344CB8AC3E}">
        <p14:creationId xmlns:p14="http://schemas.microsoft.com/office/powerpoint/2010/main" val="260828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Help from National Team</a:t>
            </a:r>
          </a:p>
        </p:txBody>
      </p:sp>
      <p:sp>
        <p:nvSpPr>
          <p:cNvPr id="3" name="Content Placeholder 2"/>
          <p:cNvSpPr>
            <a:spLocks noGrp="1"/>
          </p:cNvSpPr>
          <p:nvPr>
            <p:ph idx="1"/>
          </p:nvPr>
        </p:nvSpPr>
        <p:spPr/>
        <p:txBody>
          <a:bodyPr>
            <a:normAutofit fontScale="70000" lnSpcReduction="20000"/>
          </a:bodyPr>
          <a:lstStyle/>
          <a:p>
            <a:r>
              <a:rPr lang="en-US" sz="3400" dirty="0"/>
              <a:t>Internal and external contact management of ethnic desk </a:t>
            </a:r>
          </a:p>
          <a:p>
            <a:r>
              <a:rPr lang="en-US" sz="3400" dirty="0"/>
              <a:t>Dedicated website to reach out to each ethnic group</a:t>
            </a:r>
          </a:p>
          <a:p>
            <a:r>
              <a:rPr lang="en-US" sz="3400" dirty="0"/>
              <a:t>National help for local advertising </a:t>
            </a:r>
          </a:p>
          <a:p>
            <a:r>
              <a:rPr lang="en-US" sz="3400" dirty="0"/>
              <a:t>Social media campaign to target ethnic groups </a:t>
            </a:r>
          </a:p>
          <a:p>
            <a:r>
              <a:rPr lang="en-US" sz="3400" dirty="0"/>
              <a:t>Coordinate </a:t>
            </a:r>
            <a:r>
              <a:rPr lang="en-US" sz="3400" dirty="0" err="1"/>
              <a:t>Waqf</a:t>
            </a:r>
            <a:r>
              <a:rPr lang="en-US" sz="3400" dirty="0"/>
              <a:t>-e-</a:t>
            </a:r>
            <a:r>
              <a:rPr lang="en-US" sz="3400" dirty="0" err="1"/>
              <a:t>Ardhi</a:t>
            </a:r>
            <a:r>
              <a:rPr lang="en-US" sz="3400" dirty="0"/>
              <a:t> volunteers to each desk </a:t>
            </a:r>
          </a:p>
          <a:p>
            <a:r>
              <a:rPr lang="en-US" sz="3400" dirty="0"/>
              <a:t>Help with free health clinic</a:t>
            </a:r>
          </a:p>
          <a:p>
            <a:r>
              <a:rPr lang="en-US" sz="3400" dirty="0"/>
              <a:t>Press conferences and public meetings guidance and support </a:t>
            </a:r>
          </a:p>
          <a:p>
            <a:r>
              <a:rPr lang="en-US" sz="3400" dirty="0" err="1"/>
              <a:t>Jamaat</a:t>
            </a:r>
            <a:r>
              <a:rPr lang="en-US" sz="3400" dirty="0"/>
              <a:t> literature for each ethnic group </a:t>
            </a:r>
          </a:p>
          <a:p>
            <a:r>
              <a:rPr lang="en-US" sz="3400" dirty="0"/>
              <a:t>Record ethnic programs and share with local teams </a:t>
            </a:r>
          </a:p>
          <a:p>
            <a:endParaRPr lang="en-US" dirty="0"/>
          </a:p>
        </p:txBody>
      </p:sp>
    </p:spTree>
    <p:extLst>
      <p:ext uri="{BB962C8B-B14F-4D97-AF65-F5344CB8AC3E}">
        <p14:creationId xmlns:p14="http://schemas.microsoft.com/office/powerpoint/2010/main" val="219228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 Question</a:t>
            </a:r>
          </a:p>
        </p:txBody>
      </p:sp>
      <p:pic>
        <p:nvPicPr>
          <p:cNvPr id="2050" name="Picture 2" descr="Image result for questions">
            <a:extLst>
              <a:ext uri="{FF2B5EF4-FFF2-40B4-BE49-F238E27FC236}">
                <a16:creationId xmlns:a16="http://schemas.microsoft.com/office/drawing/2014/main" id="{36AED012-04B5-439D-9A25-99604E77A0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5731" y="1600200"/>
            <a:ext cx="4932537" cy="369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4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7105" y="2549049"/>
            <a:ext cx="4142295" cy="715360"/>
          </a:xfrm>
        </p:spPr>
        <p:txBody>
          <a:bodyPr/>
          <a:lstStyle/>
          <a:p>
            <a:r>
              <a:rPr lang="en-US" dirty="0"/>
              <a:t>Jazak’Allah!</a:t>
            </a:r>
          </a:p>
        </p:txBody>
      </p:sp>
    </p:spTree>
    <p:extLst>
      <p:ext uri="{BB962C8B-B14F-4D97-AF65-F5344CB8AC3E}">
        <p14:creationId xmlns:p14="http://schemas.microsoft.com/office/powerpoint/2010/main" val="16325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 u z o o r  A q d a s</a:t>
            </a:r>
          </a:p>
        </p:txBody>
      </p:sp>
      <p:pic>
        <p:nvPicPr>
          <p:cNvPr id="4" name="Content Placeholder 3"/>
          <p:cNvPicPr>
            <a:picLocks noGrp="1" noChangeAspect="1"/>
          </p:cNvPicPr>
          <p:nvPr>
            <p:ph idx="1"/>
          </p:nvPr>
        </p:nvPicPr>
        <p:blipFill>
          <a:blip r:embed="rId2"/>
          <a:srcRect t="10065" b="10065"/>
          <a:stretch>
            <a:fillRect/>
          </a:stretch>
        </p:blipFill>
        <p:spPr/>
      </p:pic>
    </p:spTree>
    <p:extLst>
      <p:ext uri="{BB962C8B-B14F-4D97-AF65-F5344CB8AC3E}">
        <p14:creationId xmlns:p14="http://schemas.microsoft.com/office/powerpoint/2010/main" val="301695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Desks</a:t>
            </a:r>
          </a:p>
        </p:txBody>
      </p:sp>
      <p:sp>
        <p:nvSpPr>
          <p:cNvPr id="3" name="Content Placeholder 2"/>
          <p:cNvSpPr>
            <a:spLocks noGrp="1"/>
          </p:cNvSpPr>
          <p:nvPr>
            <p:ph idx="1"/>
          </p:nvPr>
        </p:nvSpPr>
        <p:spPr>
          <a:xfrm>
            <a:off x="457200" y="1417638"/>
            <a:ext cx="8229600" cy="4117207"/>
          </a:xfrm>
        </p:spPr>
        <p:txBody>
          <a:bodyPr>
            <a:normAutofit fontScale="70000" lnSpcReduction="20000"/>
          </a:bodyPr>
          <a:lstStyle/>
          <a:p>
            <a:pPr marL="514350" indent="-514350">
              <a:buFont typeface="+mj-lt"/>
              <a:buAutoNum type="arabicPeriod"/>
            </a:pPr>
            <a:r>
              <a:rPr lang="en-US" dirty="0"/>
              <a:t>Spanish Desk: Imam Abdullah Muhammad Sayed sb</a:t>
            </a:r>
          </a:p>
          <a:p>
            <a:pPr marL="514350" indent="-514350">
              <a:buFont typeface="+mj-lt"/>
              <a:buAutoNum type="arabicPeriod"/>
            </a:pPr>
            <a:r>
              <a:rPr lang="en-US" dirty="0"/>
              <a:t>Bangla Desk: Mirza Ghulam Rabbi sb</a:t>
            </a:r>
          </a:p>
          <a:p>
            <a:pPr marL="514350" indent="-514350">
              <a:buFont typeface="+mj-lt"/>
              <a:buAutoNum type="arabicPeriod"/>
            </a:pPr>
            <a:r>
              <a:rPr lang="en-US" dirty="0"/>
              <a:t>Arab Desk: Usama Awan sb</a:t>
            </a:r>
          </a:p>
          <a:p>
            <a:pPr marL="514350" indent="-514350">
              <a:buFont typeface="+mj-lt"/>
              <a:buAutoNum type="arabicPeriod"/>
            </a:pPr>
            <a:r>
              <a:rPr lang="en-US" dirty="0"/>
              <a:t>Urdu Desk: Dawood Munir sb</a:t>
            </a:r>
          </a:p>
          <a:p>
            <a:pPr marL="514350" indent="-514350">
              <a:buFont typeface="+mj-lt"/>
              <a:buAutoNum type="arabicPeriod"/>
            </a:pPr>
            <a:r>
              <a:rPr lang="en-US" dirty="0"/>
              <a:t>Pacific Island Desk: </a:t>
            </a:r>
            <a:r>
              <a:rPr lang="en-US" dirty="0" err="1"/>
              <a:t>Feroz</a:t>
            </a:r>
            <a:r>
              <a:rPr lang="en-US" dirty="0"/>
              <a:t> </a:t>
            </a:r>
            <a:r>
              <a:rPr lang="en-US" dirty="0" err="1"/>
              <a:t>Hundal</a:t>
            </a:r>
            <a:r>
              <a:rPr lang="en-US" dirty="0"/>
              <a:t> sb</a:t>
            </a:r>
          </a:p>
          <a:p>
            <a:pPr marL="514350" indent="-514350">
              <a:buFont typeface="+mj-lt"/>
              <a:buAutoNum type="arabicPeriod"/>
            </a:pPr>
            <a:r>
              <a:rPr lang="en-US" dirty="0"/>
              <a:t>Afghan/Pushto Desk: Nadeem Ahmad sb</a:t>
            </a:r>
          </a:p>
          <a:p>
            <a:pPr marL="514350" indent="-514350">
              <a:buFont typeface="+mj-lt"/>
              <a:buAutoNum type="arabicPeriod"/>
            </a:pPr>
            <a:r>
              <a:rPr lang="en-US" dirty="0"/>
              <a:t>Sikh Desk -  </a:t>
            </a:r>
            <a:r>
              <a:rPr lang="en-US" dirty="0" err="1"/>
              <a:t>Wadood</a:t>
            </a:r>
            <a:r>
              <a:rPr lang="en-US" dirty="0"/>
              <a:t> Tariq sb</a:t>
            </a:r>
          </a:p>
          <a:p>
            <a:pPr marL="514350" indent="-514350">
              <a:buFont typeface="+mj-lt"/>
              <a:buAutoNum type="arabicPeriod"/>
            </a:pPr>
            <a:r>
              <a:rPr lang="en-US" dirty="0"/>
              <a:t>Caribbean Desk – Aslam Ali sb</a:t>
            </a:r>
          </a:p>
          <a:p>
            <a:pPr marL="514350" indent="-514350">
              <a:buFont typeface="+mj-lt"/>
              <a:buAutoNum type="arabicPeriod"/>
            </a:pPr>
            <a:r>
              <a:rPr lang="en-US" dirty="0"/>
              <a:t>Native American Desk – Latif Ahmad sb </a:t>
            </a:r>
          </a:p>
          <a:p>
            <a:pPr marL="514350" indent="-514350">
              <a:buFont typeface="+mj-lt"/>
              <a:buAutoNum type="arabicPeriod"/>
            </a:pPr>
            <a:endParaRPr lang="en-US" dirty="0"/>
          </a:p>
          <a:p>
            <a:pPr marL="0" indent="0">
              <a:buNone/>
            </a:pPr>
            <a:r>
              <a:rPr lang="en-US" dirty="0"/>
              <a:t>PAAMA </a:t>
            </a:r>
            <a:r>
              <a:rPr lang="en-US" u="sng" dirty="0"/>
              <a:t>Pan-African Ahmadiyya Muslim Association </a:t>
            </a:r>
            <a:r>
              <a:rPr lang="en-US" dirty="0"/>
              <a:t>– Imam Abdullah </a:t>
            </a:r>
            <a:r>
              <a:rPr lang="en-US" dirty="0" err="1"/>
              <a:t>Dibba</a:t>
            </a:r>
            <a:r>
              <a:rPr lang="en-US" dirty="0"/>
              <a:t> sb</a:t>
            </a:r>
          </a:p>
          <a:p>
            <a:endParaRPr lang="en-US" dirty="0"/>
          </a:p>
          <a:p>
            <a:endParaRPr lang="en-US" dirty="0"/>
          </a:p>
          <a:p>
            <a:endParaRPr lang="en-US" dirty="0"/>
          </a:p>
        </p:txBody>
      </p:sp>
    </p:spTree>
    <p:extLst>
      <p:ext uri="{BB962C8B-B14F-4D97-AF65-F5344CB8AC3E}">
        <p14:creationId xmlns:p14="http://schemas.microsoft.com/office/powerpoint/2010/main" val="290078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86EB-6BF4-45D5-80DB-F1F9562DADB2}"/>
              </a:ext>
            </a:extLst>
          </p:cNvPr>
          <p:cNvSpPr>
            <a:spLocks noGrp="1"/>
          </p:cNvSpPr>
          <p:nvPr>
            <p:ph type="title"/>
          </p:nvPr>
        </p:nvSpPr>
        <p:spPr/>
        <p:txBody>
          <a:bodyPr>
            <a:noAutofit/>
          </a:bodyPr>
          <a:lstStyle/>
          <a:p>
            <a:r>
              <a:rPr lang="en-US" sz="3200" dirty="0"/>
              <a:t>Magna Carta of Human Fraternity and Equality </a:t>
            </a:r>
          </a:p>
        </p:txBody>
      </p:sp>
      <p:sp>
        <p:nvSpPr>
          <p:cNvPr id="3" name="Content Placeholder 2">
            <a:extLst>
              <a:ext uri="{FF2B5EF4-FFF2-40B4-BE49-F238E27FC236}">
                <a16:creationId xmlns:a16="http://schemas.microsoft.com/office/drawing/2014/main" id="{BEE5DCFC-5BCE-4B4F-9C2C-DFAD2A77D1C7}"/>
              </a:ext>
            </a:extLst>
          </p:cNvPr>
          <p:cNvSpPr>
            <a:spLocks noGrp="1"/>
          </p:cNvSpPr>
          <p:nvPr>
            <p:ph idx="1"/>
          </p:nvPr>
        </p:nvSpPr>
        <p:spPr>
          <a:xfrm>
            <a:off x="457200" y="1707687"/>
            <a:ext cx="8229600" cy="3954326"/>
          </a:xfrm>
        </p:spPr>
        <p:txBody>
          <a:bodyPr>
            <a:normAutofit fontScale="62500" lnSpcReduction="20000"/>
          </a:bodyPr>
          <a:lstStyle/>
          <a:p>
            <a:pPr marL="0" indent="0" algn="ctr">
              <a:buNone/>
            </a:pPr>
            <a:r>
              <a:rPr lang="ar-AE" sz="3800" dirty="0"/>
              <a:t>یٰۤاَیُّہَا النَّاسُ اِنَّا خَلَقۡنٰکُمۡ مِّنۡ ذَکَرٍ وَّ اُنۡثٰی وَ جَعَلۡنٰکُمۡ شُعُوۡبًا وَّ قَبَآئِلَ لِتَعَارَفُوۡا ؕ اِنَّ اَکۡرَمَکُمۡ عِنۡدَ اللّٰہِ اَتۡقٰکُمۡ ؕ اِنَّ اللّٰہَ عَلِیۡمٌ خَبِیۡرٌ </a:t>
            </a:r>
            <a:endParaRPr lang="en-US" sz="3800" dirty="0"/>
          </a:p>
          <a:p>
            <a:pPr marL="0" indent="0" algn="ctr">
              <a:buNone/>
            </a:pPr>
            <a:endParaRPr lang="en-US" sz="3800" dirty="0"/>
          </a:p>
          <a:p>
            <a:pPr marL="0" indent="0" algn="ctr">
              <a:buNone/>
            </a:pPr>
            <a:r>
              <a:rPr lang="en-US" sz="3100" dirty="0"/>
              <a:t>“</a:t>
            </a:r>
            <a:r>
              <a:rPr lang="en-US" sz="3100" b="1" dirty="0"/>
              <a:t>O mankind, We have created you from a male and a female; and We have made you tribes and sub-tribes that you may know one another. Verily, the most honorable amongst you in the sight of Allah, is he who is the most righteous among you. Surely Allah is All-Knowing, All-Aware.” </a:t>
            </a:r>
            <a:r>
              <a:rPr lang="en-US" sz="2900" dirty="0"/>
              <a:t>(49:14)</a:t>
            </a:r>
          </a:p>
          <a:p>
            <a:pPr marL="0" indent="0" algn="ctr">
              <a:buNone/>
            </a:pPr>
            <a:endParaRPr lang="en-US" sz="2600" dirty="0"/>
          </a:p>
          <a:p>
            <a:r>
              <a:rPr lang="en-US" sz="3100" dirty="0"/>
              <a:t>The Farewell address of Holy Prophet (</a:t>
            </a:r>
            <a:r>
              <a:rPr lang="en-US" sz="3100" dirty="0" err="1"/>
              <a:t>sm</a:t>
            </a:r>
            <a:r>
              <a:rPr lang="en-US" sz="3100" dirty="0"/>
              <a:t>) – </a:t>
            </a:r>
            <a:r>
              <a:rPr lang="en-US" sz="2600" dirty="0"/>
              <a:t>“</a:t>
            </a:r>
            <a:r>
              <a:rPr lang="en-US" sz="2600" b="1" dirty="0"/>
              <a:t>An Arab has no superiority over a non Arab, nor a non Arab over an Arab; nor is a white one to be preferred to a dark one, nor a dark one to a white one.</a:t>
            </a:r>
            <a:r>
              <a:rPr lang="en-US" sz="2600" dirty="0"/>
              <a:t>”</a:t>
            </a:r>
          </a:p>
          <a:p>
            <a:endParaRPr lang="en-US" dirty="0"/>
          </a:p>
          <a:p>
            <a:r>
              <a:rPr lang="en-US" dirty="0"/>
              <a:t>Our diversity is there to benefit from each other’s national characteristics and good qualities so that it becomes is a tool for unification </a:t>
            </a:r>
          </a:p>
          <a:p>
            <a:endParaRPr lang="en-US" dirty="0"/>
          </a:p>
        </p:txBody>
      </p:sp>
    </p:spTree>
    <p:extLst>
      <p:ext uri="{BB962C8B-B14F-4D97-AF65-F5344CB8AC3E}">
        <p14:creationId xmlns:p14="http://schemas.microsoft.com/office/powerpoint/2010/main" val="158202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5794"/>
          </a:xfrm>
        </p:spPr>
        <p:txBody>
          <a:bodyPr>
            <a:normAutofit/>
          </a:bodyPr>
          <a:lstStyle/>
          <a:p>
            <a:r>
              <a:rPr lang="en-US" dirty="0"/>
              <a:t>Goal &amp; Objective</a:t>
            </a:r>
          </a:p>
        </p:txBody>
      </p:sp>
      <p:sp>
        <p:nvSpPr>
          <p:cNvPr id="8" name="Content Placeholder 7"/>
          <p:cNvSpPr>
            <a:spLocks noGrp="1"/>
          </p:cNvSpPr>
          <p:nvPr>
            <p:ph idx="1"/>
          </p:nvPr>
        </p:nvSpPr>
        <p:spPr>
          <a:xfrm>
            <a:off x="457200" y="1563624"/>
            <a:ext cx="8229600" cy="3733889"/>
          </a:xfrm>
        </p:spPr>
        <p:txBody>
          <a:bodyPr>
            <a:normAutofit fontScale="85000" lnSpcReduction="20000"/>
          </a:bodyPr>
          <a:lstStyle/>
          <a:p>
            <a:r>
              <a:rPr lang="en-US" dirty="0"/>
              <a:t> Reach out to 50% of ethnic population </a:t>
            </a:r>
          </a:p>
          <a:p>
            <a:pPr lvl="1"/>
            <a:endParaRPr lang="en-US" dirty="0"/>
          </a:p>
          <a:p>
            <a:r>
              <a:rPr lang="en-US" dirty="0"/>
              <a:t>Ethnic desk to organize their own specific targeted CCTI events </a:t>
            </a:r>
          </a:p>
          <a:p>
            <a:endParaRPr lang="en-US" dirty="0"/>
          </a:p>
          <a:p>
            <a:r>
              <a:rPr lang="en-US" dirty="0"/>
              <a:t>Develop friendship with ethnic communities/ organizations</a:t>
            </a:r>
          </a:p>
          <a:p>
            <a:endParaRPr lang="en-US" dirty="0"/>
          </a:p>
          <a:p>
            <a:r>
              <a:rPr lang="en-US" dirty="0"/>
              <a:t>Invite guests to mosque events, </a:t>
            </a:r>
            <a:r>
              <a:rPr lang="en-US" dirty="0" err="1"/>
              <a:t>Ijtima</a:t>
            </a:r>
            <a:r>
              <a:rPr lang="en-US" dirty="0"/>
              <a:t> and </a:t>
            </a:r>
            <a:r>
              <a:rPr lang="en-US" dirty="0" err="1"/>
              <a:t>Jalsa</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98713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8245-C64F-43A6-9A0F-69EA5C5C1B04}"/>
              </a:ext>
            </a:extLst>
          </p:cNvPr>
          <p:cNvSpPr>
            <a:spLocks noGrp="1"/>
          </p:cNvSpPr>
          <p:nvPr>
            <p:ph type="title"/>
          </p:nvPr>
        </p:nvSpPr>
        <p:spPr/>
        <p:txBody>
          <a:bodyPr/>
          <a:lstStyle/>
          <a:p>
            <a:r>
              <a:rPr lang="en-US" dirty="0"/>
              <a:t>Highlights</a:t>
            </a:r>
          </a:p>
        </p:txBody>
      </p:sp>
      <p:sp>
        <p:nvSpPr>
          <p:cNvPr id="3" name="Content Placeholder 2">
            <a:extLst>
              <a:ext uri="{FF2B5EF4-FFF2-40B4-BE49-F238E27FC236}">
                <a16:creationId xmlns:a16="http://schemas.microsoft.com/office/drawing/2014/main" id="{60ED33A5-742A-4CDC-8675-DD6FA1FFBA94}"/>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Spanish Desk – Pico Rivera/Radio program</a:t>
            </a:r>
          </a:p>
          <a:p>
            <a:pPr marL="514350" indent="-514350">
              <a:buFont typeface="+mj-lt"/>
              <a:buAutoNum type="arabicPeriod"/>
            </a:pPr>
            <a:r>
              <a:rPr lang="en-US" dirty="0"/>
              <a:t>Bangla Desk --  NY/DC Book Fair / </a:t>
            </a:r>
            <a:r>
              <a:rPr lang="en-US" dirty="0" err="1"/>
              <a:t>Jalsa</a:t>
            </a:r>
            <a:r>
              <a:rPr lang="en-US" dirty="0"/>
              <a:t> Guests / Monthly Meetings</a:t>
            </a:r>
          </a:p>
          <a:p>
            <a:pPr marL="514350" indent="-514350">
              <a:buFont typeface="+mj-lt"/>
              <a:buAutoNum type="arabicPeriod"/>
            </a:pPr>
            <a:r>
              <a:rPr lang="en-US" dirty="0"/>
              <a:t>Arab Desk – Arab Newspaper Ad/Articles</a:t>
            </a:r>
          </a:p>
          <a:p>
            <a:pPr marL="514350" indent="-514350">
              <a:buFont typeface="+mj-lt"/>
              <a:buAutoNum type="arabicPeriod"/>
            </a:pPr>
            <a:r>
              <a:rPr lang="en-US" dirty="0"/>
              <a:t>Urdu Desk – </a:t>
            </a:r>
            <a:r>
              <a:rPr lang="en-US" dirty="0" err="1"/>
              <a:t>Tabligh</a:t>
            </a:r>
            <a:r>
              <a:rPr lang="en-US" dirty="0"/>
              <a:t> Stall/Radio Program</a:t>
            </a:r>
          </a:p>
          <a:p>
            <a:pPr marL="514350" indent="-514350">
              <a:buFont typeface="+mj-lt"/>
              <a:buAutoNum type="arabicPeriod"/>
            </a:pPr>
            <a:r>
              <a:rPr lang="en-US" dirty="0"/>
              <a:t>Pacific Island Desk – </a:t>
            </a:r>
            <a:r>
              <a:rPr lang="en-US" dirty="0" err="1"/>
              <a:t>Jalsa</a:t>
            </a:r>
            <a:r>
              <a:rPr lang="en-US" dirty="0"/>
              <a:t> Guests</a:t>
            </a:r>
          </a:p>
          <a:p>
            <a:pPr marL="514350" indent="-514350">
              <a:buFont typeface="+mj-lt"/>
              <a:buAutoNum type="arabicPeriod"/>
            </a:pPr>
            <a:r>
              <a:rPr lang="en-US" dirty="0"/>
              <a:t>Afghan/Pushto Desk – FB Page</a:t>
            </a:r>
          </a:p>
          <a:p>
            <a:pPr marL="514350" indent="-514350">
              <a:buFont typeface="+mj-lt"/>
              <a:buAutoNum type="arabicPeriod"/>
            </a:pPr>
            <a:r>
              <a:rPr lang="en-US" dirty="0"/>
              <a:t>Sikh Desk -  FB Page</a:t>
            </a:r>
          </a:p>
          <a:p>
            <a:pPr marL="514350" indent="-514350">
              <a:buFont typeface="+mj-lt"/>
              <a:buAutoNum type="arabicPeriod"/>
            </a:pPr>
            <a:r>
              <a:rPr lang="en-US" dirty="0"/>
              <a:t>Caribbean Desk – </a:t>
            </a:r>
            <a:r>
              <a:rPr lang="en-US" dirty="0" err="1"/>
              <a:t>Baiats</a:t>
            </a:r>
            <a:r>
              <a:rPr lang="en-US" dirty="0"/>
              <a:t>/</a:t>
            </a:r>
            <a:r>
              <a:rPr lang="en-US" dirty="0" err="1"/>
              <a:t>Jalsa</a:t>
            </a:r>
            <a:r>
              <a:rPr lang="en-US" dirty="0"/>
              <a:t> Guests</a:t>
            </a:r>
          </a:p>
          <a:p>
            <a:pPr marL="514350" indent="-514350">
              <a:buFont typeface="+mj-lt"/>
              <a:buAutoNum type="arabicPeriod"/>
            </a:pPr>
            <a:r>
              <a:rPr lang="en-US" dirty="0"/>
              <a:t>Native American Desk – Native Events</a:t>
            </a:r>
          </a:p>
          <a:p>
            <a:endParaRPr lang="en-US" dirty="0"/>
          </a:p>
        </p:txBody>
      </p:sp>
    </p:spTree>
    <p:extLst>
      <p:ext uri="{BB962C8B-B14F-4D97-AF65-F5344CB8AC3E}">
        <p14:creationId xmlns:p14="http://schemas.microsoft.com/office/powerpoint/2010/main" val="228865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729E-514F-4313-A787-174837C15843}"/>
              </a:ext>
            </a:extLst>
          </p:cNvPr>
          <p:cNvSpPr>
            <a:spLocks noGrp="1"/>
          </p:cNvSpPr>
          <p:nvPr>
            <p:ph type="title"/>
          </p:nvPr>
        </p:nvSpPr>
        <p:spPr>
          <a:xfrm>
            <a:off x="457200" y="274638"/>
            <a:ext cx="8229600" cy="712430"/>
          </a:xfrm>
        </p:spPr>
        <p:txBody>
          <a:bodyPr>
            <a:normAutofit/>
          </a:bodyPr>
          <a:lstStyle/>
          <a:p>
            <a:r>
              <a:rPr lang="en-US" sz="2800" dirty="0"/>
              <a:t>Social Media - Facebook</a:t>
            </a:r>
          </a:p>
        </p:txBody>
      </p:sp>
      <p:sp>
        <p:nvSpPr>
          <p:cNvPr id="4" name="Rectangle 1">
            <a:extLst>
              <a:ext uri="{FF2B5EF4-FFF2-40B4-BE49-F238E27FC236}">
                <a16:creationId xmlns:a16="http://schemas.microsoft.com/office/drawing/2014/main" id="{1AFDF4E2-EE92-4B4F-B449-602E7FDD259C}"/>
              </a:ext>
            </a:extLst>
          </p:cNvPr>
          <p:cNvSpPr>
            <a:spLocks noGrp="1" noChangeArrowheads="1"/>
          </p:cNvSpPr>
          <p:nvPr>
            <p:ph idx="1"/>
          </p:nvPr>
        </p:nvSpPr>
        <p:spPr bwMode="auto">
          <a:xfrm>
            <a:off x="560438" y="710495"/>
            <a:ext cx="786899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kumimoji="0" lang="en-US" altLang="en-US" sz="1600" b="0" i="0" u="none" strike="noStrike" cap="none" normalizeH="0" baseline="0" dirty="0">
                <a:ln>
                  <a:noFill/>
                </a:ln>
                <a:solidFill>
                  <a:schemeClr val="tx1"/>
                </a:solidFill>
                <a:effectLst/>
                <a:latin typeface="Arial" panose="020B0604020202020204" pitchFamily="34" charset="0"/>
              </a:rPr>
              <a:t>Spanish Desk - </a:t>
            </a:r>
            <a:r>
              <a:rPr kumimoji="0" lang="en-US" altLang="en-US" sz="1600" b="0" i="0" u="none" strike="noStrike" cap="none" normalizeH="0" baseline="0" dirty="0">
                <a:ln>
                  <a:noFill/>
                </a:ln>
                <a:solidFill>
                  <a:srgbClr val="1155CC"/>
                </a:solidFill>
                <a:effectLst/>
                <a:latin typeface="Arial" panose="020B0604020202020204" pitchFamily="34" charset="0"/>
                <a:hlinkClick r:id="rId2"/>
              </a:rPr>
              <a:t>https://www.facebook.com/islam.autentico</a:t>
            </a:r>
            <a:r>
              <a:rPr kumimoji="0" lang="en-US" altLang="en-US" sz="1600" b="0" i="0" u="none" strike="noStrike" cap="none" normalizeH="0" baseline="0" dirty="0">
                <a:ln>
                  <a:noFill/>
                </a:ln>
                <a:solidFill>
                  <a:srgbClr val="1155CC"/>
                </a:solidFill>
                <a:effectLst/>
                <a:latin typeface="Arial" panose="020B0604020202020204" pitchFamily="34" charset="0"/>
              </a:rPr>
              <a:t> </a:t>
            </a:r>
          </a:p>
          <a:p>
            <a:pPr marL="0" lvl="0" indent="0" defTabSz="914400" eaLnBrk="0" fontAlgn="base" hangingPunct="0">
              <a:spcBef>
                <a:spcPct val="0"/>
              </a:spcBef>
              <a:spcAft>
                <a:spcPct val="0"/>
              </a:spcAft>
              <a:buNone/>
            </a:pPr>
            <a:r>
              <a:rPr kumimoji="0" lang="en-US" altLang="en-US" sz="1600" b="0" i="0" u="none" strike="noStrike" cap="none" normalizeH="0" baseline="0" dirty="0">
                <a:ln>
                  <a:noFill/>
                </a:ln>
                <a:solidFill>
                  <a:srgbClr val="1155CC"/>
                </a:solidFill>
                <a:effectLst/>
                <a:latin typeface="Arial" panose="020B0604020202020204" pitchFamily="34" charset="0"/>
              </a:rPr>
              <a:t>and </a:t>
            </a:r>
            <a:r>
              <a:rPr lang="en-US" sz="1600" dirty="0">
                <a:hlinkClick r:id="rId3"/>
              </a:rPr>
              <a:t>https://www.facebook.com/muslimpico/</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Bangla Desk - </a:t>
            </a:r>
            <a:r>
              <a:rPr kumimoji="0" lang="en-US" altLang="en-US" sz="1600" b="0" i="0" u="none" strike="noStrike" cap="none" normalizeH="0" baseline="0" dirty="0">
                <a:ln>
                  <a:noFill/>
                </a:ln>
                <a:solidFill>
                  <a:srgbClr val="1155CC"/>
                </a:solidFill>
                <a:effectLst/>
                <a:latin typeface="Arial" panose="020B0604020202020204" pitchFamily="34" charset="0"/>
                <a:hlinkClick r:id="rId4"/>
              </a:rPr>
              <a:t>https://www.facebook.com/ahoban.bangla/</a:t>
            </a: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and </a:t>
            </a:r>
            <a:r>
              <a:rPr kumimoji="0" lang="en-US" altLang="en-US" sz="1600" b="0" i="0" u="none" strike="noStrike" cap="none" normalizeH="0" baseline="0" dirty="0">
                <a:ln>
                  <a:noFill/>
                </a:ln>
                <a:solidFill>
                  <a:srgbClr val="1155CC"/>
                </a:solidFill>
                <a:effectLst/>
                <a:latin typeface="Arial" panose="020B0604020202020204" pitchFamily="34" charset="0"/>
                <a:hlinkClick r:id="rId5"/>
              </a:rPr>
              <a:t>https://www.facebook.com/AhmadiyyaBangla.org/</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Arab Desk : </a:t>
            </a:r>
            <a:r>
              <a:rPr kumimoji="0" lang="en-US" altLang="en-US" sz="1600" b="0" i="0" u="none" strike="noStrike" cap="none" normalizeH="0" baseline="0" dirty="0">
                <a:ln>
                  <a:noFill/>
                </a:ln>
                <a:solidFill>
                  <a:srgbClr val="1155CC"/>
                </a:solidFill>
                <a:effectLst/>
                <a:latin typeface="Arial" panose="020B0604020202020204" pitchFamily="34" charset="0"/>
                <a:hlinkClick r:id="rId6"/>
              </a:rPr>
              <a:t>https://www.facebook.com/peacegateUSA/posts/</a:t>
            </a: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and </a:t>
            </a:r>
            <a:r>
              <a:rPr kumimoji="0" lang="en-US" altLang="en-US" sz="1600" b="0" i="0" u="none" strike="noStrike" cap="none" normalizeH="0" baseline="0" dirty="0">
                <a:ln>
                  <a:noFill/>
                </a:ln>
                <a:solidFill>
                  <a:srgbClr val="1155CC"/>
                </a:solidFill>
                <a:effectLst/>
                <a:latin typeface="Arial" panose="020B0604020202020204" pitchFamily="34" charset="0"/>
                <a:hlinkClick r:id="rId7"/>
              </a:rPr>
              <a:t>https://www.facebook.com/arabicdeskusa/</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lvl="0" indent="0" defTabSz="914400" eaLnBrk="0" fontAlgn="base" hangingPunct="0">
              <a:spcBef>
                <a:spcPct val="0"/>
              </a:spcBef>
              <a:spcAft>
                <a:spcPct val="0"/>
              </a:spcAft>
              <a:buNone/>
            </a:pPr>
            <a:r>
              <a:rPr kumimoji="0" lang="en-US" altLang="en-US" sz="1600" b="0" i="0" u="none" strike="noStrike" cap="none" normalizeH="0" baseline="0" dirty="0">
                <a:ln>
                  <a:noFill/>
                </a:ln>
                <a:solidFill>
                  <a:schemeClr val="tx1"/>
                </a:solidFill>
                <a:effectLst/>
                <a:latin typeface="Arial" panose="020B0604020202020204" pitchFamily="34" charset="0"/>
              </a:rPr>
              <a:t>Urdu Desk: </a:t>
            </a:r>
            <a:r>
              <a:rPr lang="en-US" sz="1600" dirty="0">
                <a:hlinkClick r:id="rId8"/>
              </a:rPr>
              <a:t>https://www.facebook.com/AhmadiyyaMuslimUrduDeskUSA/</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lvl="0" indent="0" defTabSz="914400" eaLnBrk="0" fontAlgn="base" hangingPunct="0">
              <a:spcBef>
                <a:spcPct val="0"/>
              </a:spcBef>
              <a:spcAft>
                <a:spcPct val="0"/>
              </a:spcAft>
              <a:buNone/>
            </a:pPr>
            <a:r>
              <a:rPr kumimoji="0" lang="en-US" altLang="en-US" sz="1600" b="0" i="0" u="none" strike="noStrike" cap="none" normalizeH="0" baseline="0" dirty="0" err="1">
                <a:ln>
                  <a:noFill/>
                </a:ln>
                <a:solidFill>
                  <a:schemeClr val="tx1"/>
                </a:solidFill>
                <a:effectLst/>
                <a:latin typeface="Arial" panose="020B0604020202020204" pitchFamily="34" charset="0"/>
              </a:rPr>
              <a:t>Pastho</a:t>
            </a:r>
            <a:r>
              <a:rPr kumimoji="0" lang="en-US" altLang="en-US" sz="1600" b="0" i="0" u="none" strike="noStrike" cap="none" normalizeH="0" baseline="0" dirty="0">
                <a:ln>
                  <a:noFill/>
                </a:ln>
                <a:solidFill>
                  <a:schemeClr val="tx1"/>
                </a:solidFill>
                <a:effectLst/>
                <a:latin typeface="Arial" panose="020B0604020202020204" pitchFamily="34" charset="0"/>
              </a:rPr>
              <a:t>/</a:t>
            </a:r>
            <a:r>
              <a:rPr kumimoji="0" lang="en-US" altLang="en-US" sz="1600" b="0" i="0" u="none" strike="noStrike" cap="none" normalizeH="0" baseline="0" dirty="0" err="1">
                <a:ln>
                  <a:noFill/>
                </a:ln>
                <a:solidFill>
                  <a:schemeClr val="tx1"/>
                </a:solidFill>
                <a:effectLst/>
                <a:latin typeface="Arial" panose="020B0604020202020204" pitchFamily="34" charset="0"/>
              </a:rPr>
              <a:t>Pukhto</a:t>
            </a:r>
            <a:r>
              <a:rPr kumimoji="0" lang="en-US" altLang="en-US" sz="1600" b="0" i="0" u="none" strike="noStrike" cap="none" normalizeH="0" baseline="0" dirty="0">
                <a:ln>
                  <a:noFill/>
                </a:ln>
                <a:solidFill>
                  <a:schemeClr val="tx1"/>
                </a:solidFill>
                <a:effectLst/>
                <a:latin typeface="Arial" panose="020B0604020202020204" pitchFamily="34" charset="0"/>
              </a:rPr>
              <a:t> Desk: </a:t>
            </a:r>
            <a:r>
              <a:rPr lang="en-US" sz="1600" dirty="0">
                <a:hlinkClick r:id="rId9"/>
              </a:rPr>
              <a:t>https://www.facebook.com/pages/category/Community/Pukhto-Desk-USA-141653609845506/</a:t>
            </a:r>
            <a:endParaRPr kumimoji="0" lang="en-US" altLang="en-US" sz="1600" b="0" i="0" u="none" strike="noStrike" cap="none" normalizeH="0" baseline="0" dirty="0">
              <a:ln>
                <a:noFill/>
              </a:ln>
              <a:solidFill>
                <a:srgbClr val="1155CC"/>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Sikh Desk: </a:t>
            </a:r>
            <a:r>
              <a:rPr lang="en-US" sz="1600" dirty="0">
                <a:hlinkClick r:id="rId10"/>
              </a:rPr>
              <a:t>https://www.facebook.com/sikhdesk/</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Pacific Island Desk: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Caribbean Desk:  </a:t>
            </a:r>
            <a:r>
              <a:rPr kumimoji="0" lang="en-US" altLang="en-US" sz="1600" b="0" i="0" u="none" strike="noStrike" cap="none" normalizeH="0" baseline="0" dirty="0">
                <a:ln>
                  <a:noFill/>
                </a:ln>
                <a:solidFill>
                  <a:srgbClr val="1155CC"/>
                </a:solidFill>
                <a:effectLst/>
                <a:latin typeface="Arial" panose="020B0604020202020204" pitchFamily="34" charset="0"/>
                <a:hlinkClick r:id="rId11"/>
              </a:rPr>
              <a:t>https://www.facebook.com/CaribbeanDesk/</a:t>
            </a:r>
            <a:endParaRPr kumimoji="0" lang="en-US" altLang="en-US" sz="1600" b="0" i="0" u="none" strike="noStrike" cap="none" normalizeH="0" baseline="0" dirty="0">
              <a:ln>
                <a:noFill/>
              </a:ln>
              <a:solidFill>
                <a:srgbClr val="1155CC"/>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1155CC"/>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Native American Desk: </a:t>
            </a:r>
          </a:p>
        </p:txBody>
      </p:sp>
    </p:spTree>
    <p:extLst>
      <p:ext uri="{BB962C8B-B14F-4D97-AF65-F5344CB8AC3E}">
        <p14:creationId xmlns:p14="http://schemas.microsoft.com/office/powerpoint/2010/main" val="283659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F476-7E57-4A25-B25A-9254778B457C}"/>
              </a:ext>
            </a:extLst>
          </p:cNvPr>
          <p:cNvSpPr>
            <a:spLocks noGrp="1"/>
          </p:cNvSpPr>
          <p:nvPr>
            <p:ph type="title"/>
          </p:nvPr>
        </p:nvSpPr>
        <p:spPr/>
        <p:txBody>
          <a:bodyPr/>
          <a:lstStyle/>
          <a:p>
            <a:r>
              <a:rPr lang="en-US" dirty="0"/>
              <a:t>Dashboard</a:t>
            </a:r>
          </a:p>
        </p:txBody>
      </p:sp>
      <p:graphicFrame>
        <p:nvGraphicFramePr>
          <p:cNvPr id="3" name="Table 2">
            <a:extLst>
              <a:ext uri="{FF2B5EF4-FFF2-40B4-BE49-F238E27FC236}">
                <a16:creationId xmlns:a16="http://schemas.microsoft.com/office/drawing/2014/main" id="{44F175D6-7FDE-4CBA-ABC6-4570D6EC658B}"/>
              </a:ext>
            </a:extLst>
          </p:cNvPr>
          <p:cNvGraphicFramePr>
            <a:graphicFrameLocks noGrp="1"/>
          </p:cNvGraphicFramePr>
          <p:nvPr/>
        </p:nvGraphicFramePr>
        <p:xfrm>
          <a:off x="457200" y="1782763"/>
          <a:ext cx="8229599" cy="3294856"/>
        </p:xfrm>
        <a:graphic>
          <a:graphicData uri="http://schemas.openxmlformats.org/drawingml/2006/table">
            <a:tbl>
              <a:tblPr>
                <a:tableStyleId>{5C22544A-7EE6-4342-B048-85BDC9FD1C3A}</a:tableStyleId>
              </a:tblPr>
              <a:tblGrid>
                <a:gridCol w="2667630">
                  <a:extLst>
                    <a:ext uri="{9D8B030D-6E8A-4147-A177-3AD203B41FA5}">
                      <a16:colId xmlns:a16="http://schemas.microsoft.com/office/drawing/2014/main" val="3854615068"/>
                    </a:ext>
                  </a:extLst>
                </a:gridCol>
                <a:gridCol w="793488">
                  <a:extLst>
                    <a:ext uri="{9D8B030D-6E8A-4147-A177-3AD203B41FA5}">
                      <a16:colId xmlns:a16="http://schemas.microsoft.com/office/drawing/2014/main" val="817718912"/>
                    </a:ext>
                  </a:extLst>
                </a:gridCol>
                <a:gridCol w="1141111">
                  <a:extLst>
                    <a:ext uri="{9D8B030D-6E8A-4147-A177-3AD203B41FA5}">
                      <a16:colId xmlns:a16="http://schemas.microsoft.com/office/drawing/2014/main" val="2314039746"/>
                    </a:ext>
                  </a:extLst>
                </a:gridCol>
                <a:gridCol w="362737">
                  <a:extLst>
                    <a:ext uri="{9D8B030D-6E8A-4147-A177-3AD203B41FA5}">
                      <a16:colId xmlns:a16="http://schemas.microsoft.com/office/drawing/2014/main" val="1207321803"/>
                    </a:ext>
                  </a:extLst>
                </a:gridCol>
                <a:gridCol w="362737">
                  <a:extLst>
                    <a:ext uri="{9D8B030D-6E8A-4147-A177-3AD203B41FA5}">
                      <a16:colId xmlns:a16="http://schemas.microsoft.com/office/drawing/2014/main" val="723068122"/>
                    </a:ext>
                  </a:extLst>
                </a:gridCol>
                <a:gridCol w="362737">
                  <a:extLst>
                    <a:ext uri="{9D8B030D-6E8A-4147-A177-3AD203B41FA5}">
                      <a16:colId xmlns:a16="http://schemas.microsoft.com/office/drawing/2014/main" val="3053935286"/>
                    </a:ext>
                  </a:extLst>
                </a:gridCol>
                <a:gridCol w="362737">
                  <a:extLst>
                    <a:ext uri="{9D8B030D-6E8A-4147-A177-3AD203B41FA5}">
                      <a16:colId xmlns:a16="http://schemas.microsoft.com/office/drawing/2014/main" val="1187848770"/>
                    </a:ext>
                  </a:extLst>
                </a:gridCol>
                <a:gridCol w="362737">
                  <a:extLst>
                    <a:ext uri="{9D8B030D-6E8A-4147-A177-3AD203B41FA5}">
                      <a16:colId xmlns:a16="http://schemas.microsoft.com/office/drawing/2014/main" val="3055169926"/>
                    </a:ext>
                  </a:extLst>
                </a:gridCol>
                <a:gridCol w="362737">
                  <a:extLst>
                    <a:ext uri="{9D8B030D-6E8A-4147-A177-3AD203B41FA5}">
                      <a16:colId xmlns:a16="http://schemas.microsoft.com/office/drawing/2014/main" val="1533346950"/>
                    </a:ext>
                  </a:extLst>
                </a:gridCol>
                <a:gridCol w="362737">
                  <a:extLst>
                    <a:ext uri="{9D8B030D-6E8A-4147-A177-3AD203B41FA5}">
                      <a16:colId xmlns:a16="http://schemas.microsoft.com/office/drawing/2014/main" val="2811377106"/>
                    </a:ext>
                  </a:extLst>
                </a:gridCol>
                <a:gridCol w="362737">
                  <a:extLst>
                    <a:ext uri="{9D8B030D-6E8A-4147-A177-3AD203B41FA5}">
                      <a16:colId xmlns:a16="http://schemas.microsoft.com/office/drawing/2014/main" val="3817004076"/>
                    </a:ext>
                  </a:extLst>
                </a:gridCol>
                <a:gridCol w="362737">
                  <a:extLst>
                    <a:ext uri="{9D8B030D-6E8A-4147-A177-3AD203B41FA5}">
                      <a16:colId xmlns:a16="http://schemas.microsoft.com/office/drawing/2014/main" val="3820076970"/>
                    </a:ext>
                  </a:extLst>
                </a:gridCol>
                <a:gridCol w="362737">
                  <a:extLst>
                    <a:ext uri="{9D8B030D-6E8A-4147-A177-3AD203B41FA5}">
                      <a16:colId xmlns:a16="http://schemas.microsoft.com/office/drawing/2014/main" val="2944271228"/>
                    </a:ext>
                  </a:extLst>
                </a:gridCol>
              </a:tblGrid>
              <a:tr h="1141111">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Phone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Email</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r" fontAlgn="b"/>
                      <a:r>
                        <a:rPr lang="en-US" sz="800" u="none" strike="noStrike">
                          <a:effectLst/>
                        </a:rPr>
                        <a:t>Core group created?</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Regular meetings?</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CCTI/Program for Desks?</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10 chapters?</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Facebook Page?</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Facebook AD?</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Total Tabligh Contacts</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Total Baiats</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r" fontAlgn="b"/>
                      <a:r>
                        <a:rPr lang="en-US" sz="800" u="none" strike="noStrike">
                          <a:effectLst/>
                        </a:rPr>
                        <a:t>Salesforce Report?</a:t>
                      </a:r>
                      <a:endParaRPr lang="en-US" sz="800" b="0" i="0" u="none" strike="noStrike">
                        <a:solidFill>
                          <a:srgbClr val="000000"/>
                        </a:solidFill>
                        <a:effectLst/>
                        <a:latin typeface="Calibri" panose="020F0502020204030204" pitchFamily="34" charset="0"/>
                      </a:endParaRPr>
                    </a:p>
                  </a:txBody>
                  <a:tcPr marL="3779" marR="3779" marT="3779" marB="0" vert="vert27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3259436687"/>
                  </a:ext>
                </a:extLst>
              </a:tr>
              <a:tr h="143583">
                <a:tc>
                  <a:txBody>
                    <a:bodyPr/>
                    <a:lstStyle/>
                    <a:p>
                      <a:pPr algn="l" fontAlgn="b"/>
                      <a:r>
                        <a:rPr lang="en-US" sz="800" u="none" strike="noStrike">
                          <a:effectLst/>
                        </a:rPr>
                        <a:t>Spanish Desk/ Abdullah Sayed</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rPr>
                        <a:t>602-769-3294</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2"/>
                        </a:rPr>
                        <a:t>Syed.Abdullah@ahmadiyya.us</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7</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1809020136"/>
                  </a:ext>
                </a:extLst>
              </a:tr>
              <a:tr h="143583">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1927206195"/>
                  </a:ext>
                </a:extLst>
              </a:tr>
              <a:tr h="143583">
                <a:tc>
                  <a:txBody>
                    <a:bodyPr/>
                    <a:lstStyle/>
                    <a:p>
                      <a:pPr algn="l" fontAlgn="b"/>
                      <a:r>
                        <a:rPr lang="en-US" sz="800" u="none" strike="noStrike">
                          <a:effectLst/>
                        </a:rPr>
                        <a:t>Bangla Desk / Ghulam Rabbi</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rPr>
                        <a:t>917-363-3673</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3"/>
                        </a:rPr>
                        <a:t>ghulam.rabbi@ahmadiyya.us</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7</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40</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635498839"/>
                  </a:ext>
                </a:extLst>
              </a:tr>
              <a:tr h="143583">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284460017"/>
                  </a:ext>
                </a:extLst>
              </a:tr>
              <a:tr h="143583">
                <a:tc>
                  <a:txBody>
                    <a:bodyPr/>
                    <a:lstStyle/>
                    <a:p>
                      <a:pPr algn="l" fontAlgn="b"/>
                      <a:r>
                        <a:rPr lang="en-US" sz="800" u="none" strike="noStrike">
                          <a:effectLst/>
                        </a:rPr>
                        <a:t>Arab Desk / Usama Awan</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rPr>
                        <a:t>614-214-9086</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4"/>
                        </a:rPr>
                        <a:t>usama.awan@ahmadiyya.us</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866314777"/>
                  </a:ext>
                </a:extLst>
              </a:tr>
              <a:tr h="143583">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3547779771"/>
                  </a:ext>
                </a:extLst>
              </a:tr>
              <a:tr h="143583">
                <a:tc>
                  <a:txBody>
                    <a:bodyPr/>
                    <a:lstStyle/>
                    <a:p>
                      <a:pPr algn="l" fontAlgn="b"/>
                      <a:r>
                        <a:rPr lang="en-US" sz="800" u="none" strike="noStrike">
                          <a:effectLst/>
                        </a:rPr>
                        <a:t>Urdu Desk / Dawood Munir</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rPr>
                        <a:t>832-526-8614</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5"/>
                        </a:rPr>
                        <a:t>dawood.munir@ahmadiyya.us</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N</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N</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1468063299"/>
                  </a:ext>
                </a:extLst>
              </a:tr>
              <a:tr h="143583">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1642097331"/>
                  </a:ext>
                </a:extLst>
              </a:tr>
              <a:tr h="143583">
                <a:tc>
                  <a:txBody>
                    <a:bodyPr/>
                    <a:lstStyle/>
                    <a:p>
                      <a:pPr algn="l" fontAlgn="b"/>
                      <a:r>
                        <a:rPr lang="en-US" sz="800" u="none" strike="noStrike">
                          <a:effectLst/>
                        </a:rPr>
                        <a:t>Pastho Desk/Nadeem Ahmad</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hlinkClick r:id="rId6"/>
                        </a:rPr>
                        <a:t>(630) 276-6842</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7"/>
                        </a:rPr>
                        <a:t>nadeemssfhs@gmail.com </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1871946374"/>
                  </a:ext>
                </a:extLst>
              </a:tr>
              <a:tr h="143583">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431412077"/>
                  </a:ext>
                </a:extLst>
              </a:tr>
              <a:tr h="143583">
                <a:tc>
                  <a:txBody>
                    <a:bodyPr/>
                    <a:lstStyle/>
                    <a:p>
                      <a:pPr algn="l" fontAlgn="b"/>
                      <a:r>
                        <a:rPr lang="en-US" sz="800" u="none" strike="noStrike">
                          <a:effectLst/>
                        </a:rPr>
                        <a:t>Sikh Desk /Wadood Tariq</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hlinkClick r:id="rId8"/>
                        </a:rPr>
                        <a:t>414-630-8363</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9"/>
                        </a:rPr>
                        <a:t>Wadood_tariq@yahoo.com</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313853946"/>
                  </a:ext>
                </a:extLst>
              </a:tr>
              <a:tr h="143583">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2911047138"/>
                  </a:ext>
                </a:extLst>
              </a:tr>
              <a:tr h="143583">
                <a:tc>
                  <a:txBody>
                    <a:bodyPr/>
                    <a:lstStyle/>
                    <a:p>
                      <a:pPr algn="l" fontAlgn="b"/>
                      <a:r>
                        <a:rPr lang="en-US" sz="800" u="none" strike="noStrike">
                          <a:effectLst/>
                        </a:rPr>
                        <a:t>Pacific Island Desk / Feroz Hundal</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hlinkClick r:id="rId10"/>
                        </a:rPr>
                        <a:t>692 456-5594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11"/>
                        </a:rPr>
                        <a:t>feroz.hundal@ahmadiyya.us </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2895033360"/>
                  </a:ext>
                </a:extLst>
              </a:tr>
              <a:tr h="143583">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3353164591"/>
                  </a:ext>
                </a:extLst>
              </a:tr>
              <a:tr h="143583">
                <a:tc>
                  <a:txBody>
                    <a:bodyPr/>
                    <a:lstStyle/>
                    <a:p>
                      <a:pPr algn="l" fontAlgn="b"/>
                      <a:r>
                        <a:rPr lang="en-US" sz="800" u="none" strike="noStrike">
                          <a:effectLst/>
                        </a:rPr>
                        <a:t>Caribbean Desk / Aslam Ali</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800" u="none" strike="noStrike">
                          <a:effectLst/>
                          <a:hlinkClick r:id="rId12"/>
                        </a:rPr>
                        <a:t>(917) 348-3292  </a:t>
                      </a:r>
                      <a:endParaRPr lang="en-US" sz="800" b="0" i="0" u="none" strike="noStrike">
                        <a:solidFill>
                          <a:srgbClr val="000000"/>
                        </a:solidFill>
                        <a:effectLst/>
                        <a:latin typeface="Calibri" panose="020F0502020204030204" pitchFamily="34" charset="0"/>
                      </a:endParaRPr>
                    </a:p>
                  </a:txBody>
                  <a:tcPr marL="3779" marR="3779" marT="3779" marB="0" anchor="b"/>
                </a:tc>
                <a:tc>
                  <a:txBody>
                    <a:bodyPr/>
                    <a:lstStyle/>
                    <a:p>
                      <a:pPr algn="l" fontAlgn="b"/>
                      <a:r>
                        <a:rPr lang="en-US" sz="700" u="sng" strike="noStrike">
                          <a:effectLst/>
                          <a:hlinkClick r:id="rId13"/>
                        </a:rPr>
                        <a:t>aslamali21@yahoo.com </a:t>
                      </a:r>
                      <a:endParaRPr lang="en-US" sz="700" b="0" i="0" u="sng" strike="noStrike">
                        <a:solidFill>
                          <a:srgbClr val="0000FF"/>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Y</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779" marR="3779" marT="3779" marB="0" anchor="b"/>
                </a:tc>
                <a:tc>
                  <a:txBody>
                    <a:bodyPr/>
                    <a:lstStyle/>
                    <a:p>
                      <a:pPr algn="ctr"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3779" marR="3779" marT="3779" marB="0" anchor="b"/>
                </a:tc>
                <a:extLst>
                  <a:ext uri="{0D108BD9-81ED-4DB2-BD59-A6C34878D82A}">
                    <a16:rowId xmlns:a16="http://schemas.microsoft.com/office/drawing/2014/main" val="2571807926"/>
                  </a:ext>
                </a:extLst>
              </a:tr>
            </a:tbl>
          </a:graphicData>
        </a:graphic>
      </p:graphicFrame>
    </p:spTree>
    <p:extLst>
      <p:ext uri="{BB962C8B-B14F-4D97-AF65-F5344CB8AC3E}">
        <p14:creationId xmlns:p14="http://schemas.microsoft.com/office/powerpoint/2010/main" val="25520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Ethnic Desk Plan</a:t>
            </a:r>
          </a:p>
        </p:txBody>
      </p:sp>
      <p:sp>
        <p:nvSpPr>
          <p:cNvPr id="3" name="Content Placeholder 2"/>
          <p:cNvSpPr>
            <a:spLocks noGrp="1"/>
          </p:cNvSpPr>
          <p:nvPr>
            <p:ph idx="1"/>
          </p:nvPr>
        </p:nvSpPr>
        <p:spPr>
          <a:xfrm>
            <a:off x="457200" y="1600200"/>
            <a:ext cx="8229600" cy="4096512"/>
          </a:xfrm>
        </p:spPr>
        <p:txBody>
          <a:bodyPr>
            <a:normAutofit fontScale="40000" lnSpcReduction="20000"/>
          </a:bodyPr>
          <a:lstStyle/>
          <a:p>
            <a:pPr lvl="0"/>
            <a:r>
              <a:rPr lang="en-US" sz="3500" dirty="0"/>
              <a:t>Every ethnic desk leader should have two assistants, one general secretary, Local coordinator, women coordinators</a:t>
            </a:r>
          </a:p>
          <a:p>
            <a:pPr lvl="0"/>
            <a:r>
              <a:rPr lang="en-US" sz="3500" dirty="0"/>
              <a:t>Create desks by ethnic concentration</a:t>
            </a:r>
          </a:p>
          <a:p>
            <a:pPr lvl="0"/>
            <a:r>
              <a:rPr lang="en-US" sz="3500" dirty="0"/>
              <a:t>Contact group based on specific ethnicities </a:t>
            </a:r>
          </a:p>
          <a:p>
            <a:pPr lvl="0"/>
            <a:r>
              <a:rPr lang="en-US" sz="3500" dirty="0"/>
              <a:t>Use ethnic newspaper ads reach-out to large number of ethnic population </a:t>
            </a:r>
          </a:p>
          <a:p>
            <a:pPr lvl="0"/>
            <a:r>
              <a:rPr lang="en-US" sz="3500" dirty="0"/>
              <a:t>Use ethnic events to target audience</a:t>
            </a:r>
          </a:p>
          <a:p>
            <a:pPr lvl="0"/>
            <a:r>
              <a:rPr lang="en-US" sz="3500" dirty="0"/>
              <a:t>Use social media to target audience</a:t>
            </a:r>
          </a:p>
          <a:p>
            <a:pPr lvl="0"/>
            <a:r>
              <a:rPr lang="en-US" sz="3500" dirty="0"/>
              <a:t>Provide Health/camp as passive contact generator</a:t>
            </a:r>
          </a:p>
          <a:p>
            <a:pPr lvl="0"/>
            <a:r>
              <a:rPr lang="en-US" sz="3500" dirty="0"/>
              <a:t>Submit summary of </a:t>
            </a:r>
            <a:r>
              <a:rPr lang="en-US" sz="3500" dirty="0" err="1"/>
              <a:t>Hazoor's</a:t>
            </a:r>
            <a:r>
              <a:rPr lang="en-US" sz="3500" dirty="0"/>
              <a:t> sermon every week in a local ethnic news paper</a:t>
            </a:r>
          </a:p>
          <a:p>
            <a:pPr lvl="0"/>
            <a:r>
              <a:rPr lang="en-US" sz="3500" dirty="0"/>
              <a:t>Develop Radio/TV programs for ethnic radio/TV stations</a:t>
            </a:r>
          </a:p>
          <a:p>
            <a:pPr lvl="0"/>
            <a:r>
              <a:rPr lang="en-US" sz="3500" dirty="0"/>
              <a:t>Create an ethnic coordinator with local </a:t>
            </a:r>
            <a:r>
              <a:rPr lang="en-US" sz="3500" dirty="0" err="1"/>
              <a:t>Tabligh</a:t>
            </a:r>
            <a:r>
              <a:rPr lang="en-US" sz="3500" dirty="0"/>
              <a:t> Secretary</a:t>
            </a:r>
          </a:p>
          <a:p>
            <a:pPr lvl="0"/>
            <a:r>
              <a:rPr lang="en-US" sz="3500" dirty="0"/>
              <a:t>Provide feedback to National Team for help needed/information about local ethnic situations or demographic changes</a:t>
            </a:r>
          </a:p>
          <a:p>
            <a:pPr lvl="0"/>
            <a:r>
              <a:rPr lang="en-US" sz="3500" dirty="0"/>
              <a:t>Advertise MTA programs for specific ethnicities</a:t>
            </a:r>
          </a:p>
          <a:p>
            <a:pPr lvl="0"/>
            <a:r>
              <a:rPr lang="en-US" sz="3500" dirty="0"/>
              <a:t>Introduce Humanity First to specific communities </a:t>
            </a:r>
          </a:p>
          <a:p>
            <a:pPr lvl="0"/>
            <a:r>
              <a:rPr lang="en-US" sz="3500" dirty="0"/>
              <a:t>Develop 'Muslim Sunrise' type of publications in different languages </a:t>
            </a:r>
          </a:p>
          <a:p>
            <a:pPr lvl="0"/>
            <a:r>
              <a:rPr lang="en-US" sz="3500" dirty="0"/>
              <a:t>Build relationship with external religious / social organizations </a:t>
            </a:r>
          </a:p>
          <a:p>
            <a:pPr lvl="0"/>
            <a:r>
              <a:rPr lang="en-US" sz="3500" dirty="0"/>
              <a:t>Create additional events outside of Masjid, i.e. book fares, CCTI stall at external events</a:t>
            </a:r>
          </a:p>
          <a:p>
            <a:pPr lvl="0"/>
            <a:r>
              <a:rPr lang="en-US" sz="3500" dirty="0"/>
              <a:t>Invite guests and &amp; dignitaries from ethnic communities to Jalsa</a:t>
            </a:r>
          </a:p>
          <a:p>
            <a:endParaRPr lang="en-US" dirty="0"/>
          </a:p>
        </p:txBody>
      </p:sp>
    </p:spTree>
    <p:extLst>
      <p:ext uri="{BB962C8B-B14F-4D97-AF65-F5344CB8AC3E}">
        <p14:creationId xmlns:p14="http://schemas.microsoft.com/office/powerpoint/2010/main" val="4162442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2787</TotalTime>
  <Words>735</Words>
  <Application>Microsoft Macintosh PowerPoint</Application>
  <PresentationFormat>On-screen Show (4:3)</PresentationFormat>
  <Paragraphs>236</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Tabligh to Ethnic Communities in the US</vt:lpstr>
      <vt:lpstr>H u z o o r  A q d a s</vt:lpstr>
      <vt:lpstr>Ethnic Desks</vt:lpstr>
      <vt:lpstr>Magna Carta of Human Fraternity and Equality </vt:lpstr>
      <vt:lpstr>Goal &amp; Objective</vt:lpstr>
      <vt:lpstr>Highlights</vt:lpstr>
      <vt:lpstr>Social Media - Facebook</vt:lpstr>
      <vt:lpstr>Dashboard</vt:lpstr>
      <vt:lpstr> Ethnic Desk Plan</vt:lpstr>
      <vt:lpstr>Expectation from Local Chapter</vt:lpstr>
      <vt:lpstr>Help from National Team</vt:lpstr>
      <vt:lpstr>Any Question</vt:lpstr>
      <vt:lpstr>Jazak’Allah!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Naila Sulaiman</dc:creator>
  <cp:keywords>No Restrictions</cp:keywords>
  <cp:lastModifiedBy>Raza Ahmad</cp:lastModifiedBy>
  <cp:revision>100</cp:revision>
  <dcterms:created xsi:type="dcterms:W3CDTF">2012-11-28T03:30:24Z</dcterms:created>
  <dcterms:modified xsi:type="dcterms:W3CDTF">2019-06-22T02:53:26Z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d625391b-d018-4c63-9031-3904bbbfc748</vt:lpwstr>
  </property>
  <property fmtid="{D5CDD505-2E9C-101B-9397-08002B2CF9AE}" pid="3" name="Document Creator">
    <vt:lpwstr/>
  </property>
  <property fmtid="{D5CDD505-2E9C-101B-9397-08002B2CF9AE}" pid="4" name="Document Editor">
    <vt:lpwstr/>
  </property>
  <property fmtid="{D5CDD505-2E9C-101B-9397-08002B2CF9AE}" pid="5" name="Classification">
    <vt:lpwstr>No Restrictions</vt:lpwstr>
  </property>
  <property fmtid="{D5CDD505-2E9C-101B-9397-08002B2CF9AE}" pid="6" name="Sublabels">
    <vt:lpwstr/>
  </property>
  <property fmtid="{D5CDD505-2E9C-101B-9397-08002B2CF9AE}" pid="7" name="MSIP_Label_17cb76b2-10b8-4fe1-93d4-2202842406cd_Enabled">
    <vt:lpwstr>True</vt:lpwstr>
  </property>
  <property fmtid="{D5CDD505-2E9C-101B-9397-08002B2CF9AE}" pid="8" name="MSIP_Label_17cb76b2-10b8-4fe1-93d4-2202842406cd_SiteId">
    <vt:lpwstr>945c199a-83a2-4e80-9f8c-5a91be5752dd</vt:lpwstr>
  </property>
  <property fmtid="{D5CDD505-2E9C-101B-9397-08002B2CF9AE}" pid="9" name="MSIP_Label_17cb76b2-10b8-4fe1-93d4-2202842406cd_Owner">
    <vt:lpwstr>Syed_Ahmed2@Dell.com</vt:lpwstr>
  </property>
  <property fmtid="{D5CDD505-2E9C-101B-9397-08002B2CF9AE}" pid="10" name="MSIP_Label_17cb76b2-10b8-4fe1-93d4-2202842406cd_SetDate">
    <vt:lpwstr>2019-06-03T01:27:16.3853575Z</vt:lpwstr>
  </property>
  <property fmtid="{D5CDD505-2E9C-101B-9397-08002B2CF9AE}" pid="11" name="MSIP_Label_17cb76b2-10b8-4fe1-93d4-2202842406cd_Name">
    <vt:lpwstr>External Public</vt:lpwstr>
  </property>
  <property fmtid="{D5CDD505-2E9C-101B-9397-08002B2CF9AE}" pid="12" name="MSIP_Label_17cb76b2-10b8-4fe1-93d4-2202842406cd_Application">
    <vt:lpwstr>Microsoft Azure Information Protection</vt:lpwstr>
  </property>
  <property fmtid="{D5CDD505-2E9C-101B-9397-08002B2CF9AE}" pid="13" name="MSIP_Label_17cb76b2-10b8-4fe1-93d4-2202842406cd_Extended_MSFT_Method">
    <vt:lpwstr>Manual</vt:lpwstr>
  </property>
  <property fmtid="{D5CDD505-2E9C-101B-9397-08002B2CF9AE}" pid="14" name="aiplabel">
    <vt:lpwstr>External Public</vt:lpwstr>
  </property>
</Properties>
</file>