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5" r:id="rId2"/>
    <p:sldMasterId id="2147483747" r:id="rId3"/>
    <p:sldMasterId id="2147483759" r:id="rId4"/>
  </p:sldMasterIdLst>
  <p:notesMasterIdLst>
    <p:notesMasterId r:id="rId28"/>
  </p:notesMasterIdLst>
  <p:sldIdLst>
    <p:sldId id="297" r:id="rId5"/>
    <p:sldId id="340" r:id="rId6"/>
    <p:sldId id="341" r:id="rId7"/>
    <p:sldId id="259" r:id="rId8"/>
    <p:sldId id="301" r:id="rId9"/>
    <p:sldId id="329" r:id="rId10"/>
    <p:sldId id="330" r:id="rId11"/>
    <p:sldId id="257" r:id="rId12"/>
    <p:sldId id="277" r:id="rId13"/>
    <p:sldId id="278" r:id="rId14"/>
    <p:sldId id="279" r:id="rId15"/>
    <p:sldId id="280" r:id="rId16"/>
    <p:sldId id="281" r:id="rId17"/>
    <p:sldId id="282" r:id="rId18"/>
    <p:sldId id="338" r:id="rId19"/>
    <p:sldId id="342" r:id="rId20"/>
    <p:sldId id="332" r:id="rId21"/>
    <p:sldId id="335" r:id="rId22"/>
    <p:sldId id="336" r:id="rId23"/>
    <p:sldId id="337" r:id="rId24"/>
    <p:sldId id="339" r:id="rId25"/>
    <p:sldId id="316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8" autoAdjust="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2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CCC31-3C5B-544C-82B5-4354B9034FCB}" type="datetimeFigureOut">
              <a:rPr lang="en-US" smtClean="0"/>
              <a:t>10/7/17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3593E-D8E9-FE48-BBB2-460A2E7D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1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5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64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881" y="3830775"/>
            <a:ext cx="7904594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7993" y="5148816"/>
            <a:ext cx="6285261" cy="8000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1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59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486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84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49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49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70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529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529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62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44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82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1655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035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5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47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8613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472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75287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95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20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142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14228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16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881" y="3830775"/>
            <a:ext cx="7904594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7993" y="5148816"/>
            <a:ext cx="6285261" cy="8000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08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53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486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84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35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49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49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74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529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529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27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04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8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33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1655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035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4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8613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472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75287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52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9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142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14228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62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4842" y="2951705"/>
            <a:ext cx="7353340" cy="21537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0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4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2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7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1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3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4.xml"/><Relationship Id="rId3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10/7/17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0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69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747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defTabSz="457200"/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7200"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747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defTabSz="457200"/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747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defTabSz="457200"/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l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15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69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747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defTabSz="457200"/>
            <a:fld id="{01F5A07D-82BA-924B-A2C2-D0A29F2AA4DB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7200"/>
              <a:t>10/7/17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747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defTabSz="457200"/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747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defTabSz="457200"/>
            <a:fld id="{A5A9E08D-C81B-2B4B-AB15-38F5C7EA6A2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l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850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umn art fai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0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95" y="2725742"/>
            <a:ext cx="8844147" cy="6772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</a:t>
            </a:r>
            <a:r>
              <a:rPr lang="en-US" sz="7200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Tabligh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Conference 2017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5732" y="200468"/>
            <a:ext cx="7323957" cy="1435726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In the Name of Allah, the Gracious, the Merciful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3600" b="1" dirty="0" smtClean="0"/>
              <a:t>National </a:t>
            </a:r>
            <a:r>
              <a:rPr lang="en-US" sz="3600" b="1" dirty="0" err="1" smtClean="0"/>
              <a:t>Tabligh</a:t>
            </a:r>
            <a:r>
              <a:rPr lang="en-US" sz="3600" b="1" dirty="0" smtClean="0"/>
              <a:t> Department, USA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3365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Performance: July 2016 – June 2017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21624" cy="39432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 smtClean="0"/>
              <a:t>Weekly CCTI </a:t>
            </a:r>
          </a:p>
          <a:p>
            <a:pPr marL="0" indent="0" algn="ctr">
              <a:buNone/>
            </a:pPr>
            <a:r>
              <a:rPr lang="en-US" sz="7200" b="1" dirty="0"/>
              <a:t>E</a:t>
            </a:r>
            <a:r>
              <a:rPr lang="en-US" sz="7200" b="1" dirty="0" smtClean="0"/>
              <a:t>vents </a:t>
            </a:r>
            <a:r>
              <a:rPr lang="en-US" sz="7200" b="1" dirty="0"/>
              <a:t>H</a:t>
            </a:r>
            <a:r>
              <a:rPr lang="en-US" sz="7200" b="1" dirty="0" smtClean="0"/>
              <a:t>eld 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C00000"/>
                </a:solidFill>
              </a:rPr>
              <a:t>2,557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8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Performance: July 2016 – June 2017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421624" cy="39875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 smtClean="0"/>
              <a:t>Other Tabligh Events Held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7200" b="1" dirty="0" smtClean="0">
                <a:solidFill>
                  <a:srgbClr val="C00000"/>
                </a:solidFill>
              </a:rPr>
              <a:t>844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3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Performance: July 2016 – June 2017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421624" cy="41352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 smtClean="0"/>
              <a:t>New Tabligh Contacts Made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7200" b="1" dirty="0" smtClean="0">
                <a:solidFill>
                  <a:srgbClr val="C00000"/>
                </a:solidFill>
              </a:rPr>
              <a:t>8,653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3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Performance: July 2016 – June 2017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8216"/>
            <a:ext cx="8421624" cy="33963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Total </a:t>
            </a:r>
            <a:r>
              <a:rPr lang="en-US" sz="9600" b="1" dirty="0" err="1" smtClean="0"/>
              <a:t>Bai’ats</a:t>
            </a:r>
            <a:endParaRPr lang="en-US" sz="9600" b="1" dirty="0" smtClean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sz="9600" b="1" dirty="0" smtClean="0">
                <a:solidFill>
                  <a:srgbClr val="C00000"/>
                </a:solidFill>
              </a:rPr>
              <a:t>97</a:t>
            </a:r>
            <a:endParaRPr lang="en-US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7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Performance: July 2016 – June 2017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8216"/>
            <a:ext cx="8421624" cy="3662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Close to </a:t>
            </a:r>
            <a:r>
              <a:rPr lang="en-US" sz="9600" b="1" dirty="0" err="1" smtClean="0"/>
              <a:t>Bai’at</a:t>
            </a:r>
            <a:endParaRPr lang="en-US" sz="9600" b="1" dirty="0" smtClean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sz="9600" b="1" dirty="0" smtClean="0">
                <a:solidFill>
                  <a:srgbClr val="C00000"/>
                </a:solidFill>
              </a:rPr>
              <a:t>111</a:t>
            </a:r>
            <a:endParaRPr lang="en-US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8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Goals/Plans 2017/18 </a:t>
            </a:r>
            <a:br>
              <a:rPr lang="en-US" b="1" dirty="0"/>
            </a:br>
            <a:r>
              <a:rPr lang="en-US" b="1" dirty="0"/>
              <a:t>based on Approved </a:t>
            </a:r>
            <a:r>
              <a:rPr lang="en-US" b="1" dirty="0" err="1"/>
              <a:t>Shura</a:t>
            </a:r>
            <a:r>
              <a:rPr lang="en-US" b="1" dirty="0"/>
              <a:t> Proposals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4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Approved </a:t>
            </a:r>
            <a:r>
              <a:rPr lang="en-US" sz="3600" dirty="0" err="1" smtClean="0"/>
              <a:t>Shura</a:t>
            </a:r>
            <a:r>
              <a:rPr lang="en-US" sz="3600" dirty="0" smtClean="0"/>
              <a:t> </a:t>
            </a:r>
            <a:r>
              <a:rPr lang="en-US" sz="3600" dirty="0" err="1" smtClean="0"/>
              <a:t>Tabligh</a:t>
            </a:r>
            <a:r>
              <a:rPr lang="en-US" sz="3600" dirty="0" smtClean="0"/>
              <a:t> Proposal 2016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700"/>
            <a:ext cx="9144000" cy="42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0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Approved </a:t>
            </a:r>
            <a:r>
              <a:rPr lang="en-US" sz="3600" dirty="0" err="1" smtClean="0"/>
              <a:t>Shura</a:t>
            </a:r>
            <a:r>
              <a:rPr lang="en-US" sz="3600" dirty="0" smtClean="0"/>
              <a:t> </a:t>
            </a:r>
            <a:r>
              <a:rPr lang="en-US" sz="3600" dirty="0" err="1" smtClean="0"/>
              <a:t>Tabligh</a:t>
            </a:r>
            <a:r>
              <a:rPr lang="en-US" sz="3600" dirty="0" smtClean="0"/>
              <a:t> Proposal 2017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22" y="2051294"/>
            <a:ext cx="8137170" cy="31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6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89" y="44590"/>
            <a:ext cx="8229600" cy="9322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Approved </a:t>
            </a:r>
            <a:r>
              <a:rPr lang="en-US" sz="3600" dirty="0" err="1" smtClean="0"/>
              <a:t>Shura</a:t>
            </a:r>
            <a:r>
              <a:rPr lang="en-US" sz="3600" dirty="0" smtClean="0"/>
              <a:t> </a:t>
            </a:r>
            <a:r>
              <a:rPr lang="en-US" sz="3600" dirty="0" err="1" smtClean="0"/>
              <a:t>Tabligh</a:t>
            </a:r>
            <a:r>
              <a:rPr lang="en-US" sz="3600" dirty="0" smtClean="0"/>
              <a:t> Proposal 2017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88" y="1361836"/>
            <a:ext cx="8658811" cy="435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9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89" y="44590"/>
            <a:ext cx="8229600" cy="9322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Approved </a:t>
            </a:r>
            <a:r>
              <a:rPr lang="en-US" sz="3600" dirty="0" err="1" smtClean="0"/>
              <a:t>Shura</a:t>
            </a:r>
            <a:r>
              <a:rPr lang="en-US" sz="3600" dirty="0" smtClean="0"/>
              <a:t> </a:t>
            </a:r>
            <a:r>
              <a:rPr lang="en-US" sz="3600" dirty="0" err="1" smtClean="0"/>
              <a:t>Tabligh</a:t>
            </a:r>
            <a:r>
              <a:rPr lang="en-US" sz="3600" dirty="0" smtClean="0"/>
              <a:t> Proposal 2017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14" y="1855934"/>
            <a:ext cx="8357185" cy="23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7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RTC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10</a:t>
            </a:r>
            <a:r>
              <a:rPr lang="en-US" dirty="0">
                <a:latin typeface="Times New Roman"/>
                <a:cs typeface="Times New Roman"/>
              </a:rPr>
              <a:t>:00 AM	</a:t>
            </a:r>
            <a:r>
              <a:rPr lang="en-US" dirty="0" err="1">
                <a:latin typeface="Times New Roman"/>
                <a:cs typeface="Times New Roman"/>
              </a:rPr>
              <a:t>Tilawat</a:t>
            </a:r>
            <a:r>
              <a:rPr lang="en-US" dirty="0">
                <a:latin typeface="Times New Roman"/>
                <a:cs typeface="Times New Roman"/>
              </a:rPr>
              <a:t> &amp; </a:t>
            </a:r>
            <a:r>
              <a:rPr lang="en-US" dirty="0" err="1">
                <a:latin typeface="Times New Roman"/>
                <a:cs typeface="Times New Roman"/>
              </a:rPr>
              <a:t>Dua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10:05 AM	Opening Speech - National </a:t>
            </a:r>
            <a:r>
              <a:rPr lang="en-US" dirty="0" err="1">
                <a:latin typeface="Times New Roman"/>
                <a:cs typeface="Times New Roman"/>
              </a:rPr>
              <a:t>Tabligh</a:t>
            </a:r>
            <a:r>
              <a:rPr lang="en-US" dirty="0">
                <a:latin typeface="Times New Roman"/>
                <a:cs typeface="Times New Roman"/>
              </a:rPr>
              <a:t> Secretary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10:30 AM	</a:t>
            </a:r>
            <a:r>
              <a:rPr lang="en-US" dirty="0" smtClean="0">
                <a:latin typeface="Times New Roman"/>
                <a:cs typeface="Times New Roman"/>
              </a:rPr>
              <a:t>2016-2017 </a:t>
            </a:r>
            <a:r>
              <a:rPr lang="en-US" dirty="0">
                <a:latin typeface="Times New Roman"/>
                <a:cs typeface="Times New Roman"/>
              </a:rPr>
              <a:t>report and Plans for </a:t>
            </a:r>
            <a:r>
              <a:rPr lang="en-US" dirty="0" smtClean="0">
                <a:latin typeface="Times New Roman"/>
                <a:cs typeface="Times New Roman"/>
              </a:rPr>
              <a:t>2017-2018 </a:t>
            </a:r>
            <a:r>
              <a:rPr lang="en-US" dirty="0">
                <a:latin typeface="Times New Roman"/>
                <a:cs typeface="Times New Roman"/>
              </a:rPr>
              <a:t>(National Team)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11.30 AM  	Sign up volunteers (Regional / Local </a:t>
            </a:r>
            <a:r>
              <a:rPr lang="en-US" dirty="0" err="1">
                <a:latin typeface="Times New Roman"/>
                <a:cs typeface="Times New Roman"/>
              </a:rPr>
              <a:t>Tabligh</a:t>
            </a:r>
            <a:r>
              <a:rPr lang="en-US" dirty="0">
                <a:latin typeface="Times New Roman"/>
                <a:cs typeface="Times New Roman"/>
              </a:rPr>
              <a:t> Sec.)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12:30 PM	Lunch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1:15 PM	</a:t>
            </a:r>
            <a:r>
              <a:rPr lang="en-US" dirty="0" err="1">
                <a:latin typeface="Times New Roman"/>
                <a:cs typeface="Times New Roman"/>
              </a:rPr>
              <a:t>Salat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Zuhr</a:t>
            </a:r>
            <a:r>
              <a:rPr lang="en-US" dirty="0">
                <a:latin typeface="Times New Roman"/>
                <a:cs typeface="Times New Roman"/>
              </a:rPr>
              <a:t> &amp; </a:t>
            </a:r>
            <a:r>
              <a:rPr lang="en-US" dirty="0" err="1">
                <a:latin typeface="Times New Roman"/>
                <a:cs typeface="Times New Roman"/>
              </a:rPr>
              <a:t>Asr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1:30 PM  	How I became an </a:t>
            </a:r>
            <a:r>
              <a:rPr lang="en-US" dirty="0" err="1">
                <a:latin typeface="Times New Roman"/>
                <a:cs typeface="Times New Roman"/>
              </a:rPr>
              <a:t>Ahmadi</a:t>
            </a:r>
            <a:r>
              <a:rPr lang="en-US" dirty="0">
                <a:latin typeface="Times New Roman"/>
                <a:cs typeface="Times New Roman"/>
              </a:rPr>
              <a:t> (Woman - recent convert)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1:45 PM  	How I became an </a:t>
            </a:r>
            <a:r>
              <a:rPr lang="en-US" dirty="0" err="1">
                <a:latin typeface="Times New Roman"/>
                <a:cs typeface="Times New Roman"/>
              </a:rPr>
              <a:t>Ahmadi</a:t>
            </a:r>
            <a:r>
              <a:rPr lang="en-US" dirty="0">
                <a:latin typeface="Times New Roman"/>
                <a:cs typeface="Times New Roman"/>
              </a:rPr>
              <a:t> (Man - recent convert) 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2:00 PM	</a:t>
            </a:r>
            <a:r>
              <a:rPr lang="en-US" dirty="0" smtClean="0">
                <a:latin typeface="Times New Roman"/>
                <a:cs typeface="Times New Roman"/>
              </a:rPr>
              <a:t>Men’s/Women’s </a:t>
            </a:r>
            <a:r>
              <a:rPr lang="en-US" dirty="0">
                <a:latin typeface="Times New Roman"/>
                <a:cs typeface="Times New Roman"/>
              </a:rPr>
              <a:t>separate workshop/Q&amp;A (National Team)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3:00 PM  	Remarks by Local Missionary/President </a:t>
            </a:r>
            <a:r>
              <a:rPr lang="en-US" dirty="0" err="1">
                <a:latin typeface="Times New Roman"/>
                <a:cs typeface="Times New Roman"/>
              </a:rPr>
              <a:t>Jamaat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3:15 PM	Concluding Remarks &amp; </a:t>
            </a:r>
            <a:r>
              <a:rPr lang="en-US" dirty="0" err="1">
                <a:latin typeface="Times New Roman"/>
                <a:cs typeface="Times New Roman"/>
              </a:rPr>
              <a:t>Dua</a:t>
            </a:r>
            <a:r>
              <a:rPr lang="en-US" dirty="0">
                <a:latin typeface="Times New Roman"/>
                <a:cs typeface="Times New Roman"/>
              </a:rPr>
              <a:t> - National </a:t>
            </a:r>
            <a:r>
              <a:rPr lang="en-US" dirty="0" err="1">
                <a:latin typeface="Times New Roman"/>
                <a:cs typeface="Times New Roman"/>
              </a:rPr>
              <a:t>Tabligh</a:t>
            </a:r>
            <a:r>
              <a:rPr lang="en-US" dirty="0">
                <a:latin typeface="Times New Roman"/>
                <a:cs typeface="Times New Roman"/>
              </a:rPr>
              <a:t> Secretary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3:30 PM	Program End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62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89" y="44590"/>
            <a:ext cx="8229600" cy="9322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Approved </a:t>
            </a:r>
            <a:r>
              <a:rPr lang="en-US" sz="3600" dirty="0" err="1" smtClean="0"/>
              <a:t>Shura</a:t>
            </a:r>
            <a:r>
              <a:rPr lang="en-US" sz="3600" dirty="0" smtClean="0"/>
              <a:t> </a:t>
            </a:r>
            <a:r>
              <a:rPr lang="en-US" sz="3600" dirty="0" err="1" smtClean="0"/>
              <a:t>Tabligh</a:t>
            </a:r>
            <a:r>
              <a:rPr lang="en-US" sz="3600" dirty="0" smtClean="0"/>
              <a:t> Proposal 2017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60" y="1416371"/>
            <a:ext cx="8058229" cy="41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1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Goals/</a:t>
            </a:r>
            <a:r>
              <a:rPr lang="en-US" sz="3200" b="1" dirty="0" smtClean="0"/>
              <a:t>Plans </a:t>
            </a:r>
            <a:r>
              <a:rPr lang="en-US" sz="3200" b="1" dirty="0" smtClean="0"/>
              <a:t>2017</a:t>
            </a:r>
            <a:r>
              <a:rPr lang="en-US" sz="3200" b="1" dirty="0" smtClean="0"/>
              <a:t>-20</a:t>
            </a:r>
            <a:r>
              <a:rPr lang="en-US" sz="3200" b="1" dirty="0" smtClean="0"/>
              <a:t>18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based </a:t>
            </a:r>
            <a:r>
              <a:rPr lang="en-US" sz="3200" b="1" dirty="0"/>
              <a:t>on </a:t>
            </a:r>
            <a:r>
              <a:rPr lang="en-US" sz="3200" b="1" dirty="0" smtClean="0"/>
              <a:t>Approved </a:t>
            </a:r>
            <a:r>
              <a:rPr lang="en-US" sz="3200" b="1" dirty="0" err="1"/>
              <a:t>Shura</a:t>
            </a:r>
            <a:r>
              <a:rPr lang="en-US" sz="3200" b="1" dirty="0"/>
              <a:t> </a:t>
            </a:r>
            <a:r>
              <a:rPr lang="en-US" sz="3200" b="1" dirty="0" smtClean="0"/>
              <a:t>Proposals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74992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200" dirty="0" smtClean="0"/>
              <a:t>Coffee </a:t>
            </a:r>
            <a:r>
              <a:rPr lang="en-US" sz="1200" dirty="0"/>
              <a:t>Cake and True Islam weekly events in Mosque or outside venue (CCTI) </a:t>
            </a:r>
            <a:endParaRPr lang="en-US" sz="1200" dirty="0" smtClean="0"/>
          </a:p>
          <a:p>
            <a:pPr lvl="1"/>
            <a:r>
              <a:rPr lang="en-US" sz="1200" dirty="0"/>
              <a:t>Women CCTI needs to be </a:t>
            </a:r>
            <a:r>
              <a:rPr lang="en-US" sz="1200" dirty="0" smtClean="0"/>
              <a:t>started</a:t>
            </a:r>
            <a:endParaRPr lang="en-US" sz="1200" dirty="0"/>
          </a:p>
          <a:p>
            <a:pPr lvl="1"/>
            <a:r>
              <a:rPr lang="en-US" sz="1200" dirty="0" smtClean="0"/>
              <a:t>CCTI Flyers distributions &amp;  Facebook </a:t>
            </a:r>
            <a:r>
              <a:rPr lang="en-US" sz="1200" dirty="0"/>
              <a:t>advertising – need to </a:t>
            </a:r>
            <a:r>
              <a:rPr lang="en-US" sz="1200" dirty="0" smtClean="0"/>
              <a:t>choose topics from current social justice issues</a:t>
            </a:r>
            <a:endParaRPr lang="en-US" sz="1200" dirty="0"/>
          </a:p>
          <a:p>
            <a:pPr lvl="1"/>
            <a:r>
              <a:rPr lang="en-US" sz="1200" dirty="0" smtClean="0"/>
              <a:t>Invite to your home ? Show </a:t>
            </a:r>
            <a:r>
              <a:rPr lang="en-US" sz="1200" dirty="0" err="1" smtClean="0"/>
              <a:t>Bai’at</a:t>
            </a:r>
            <a:r>
              <a:rPr lang="en-US" sz="1200" dirty="0" smtClean="0"/>
              <a:t> form and explain </a:t>
            </a:r>
            <a:r>
              <a:rPr lang="en-US" sz="1200" dirty="0"/>
              <a:t>what it </a:t>
            </a:r>
            <a:r>
              <a:rPr lang="en-US" sz="1200" dirty="0" smtClean="0"/>
              <a:t>means to you</a:t>
            </a:r>
            <a:endParaRPr lang="en-US" sz="1200" dirty="0"/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200" dirty="0" err="1"/>
              <a:t>Tabligh</a:t>
            </a:r>
            <a:r>
              <a:rPr lang="en-US" sz="1200" dirty="0"/>
              <a:t> In Neighborhoods - Coffee Cake and True Islam in your </a:t>
            </a:r>
            <a:r>
              <a:rPr lang="en-US" sz="1200" dirty="0" smtClean="0"/>
              <a:t>Homes</a:t>
            </a:r>
          </a:p>
          <a:p>
            <a:pPr marL="685800" lvl="1">
              <a:lnSpc>
                <a:spcPct val="120000"/>
              </a:lnSpc>
            </a:pPr>
            <a:r>
              <a:rPr lang="en-US" sz="1200" dirty="0" smtClean="0"/>
              <a:t>Invite neighbors to your home for simple socializing, refreshments and conversation about Islam</a:t>
            </a:r>
          </a:p>
          <a:p>
            <a:pPr marL="685800" lvl="1">
              <a:lnSpc>
                <a:spcPct val="120000"/>
              </a:lnSpc>
            </a:pPr>
            <a:r>
              <a:rPr lang="en-US" sz="1200" dirty="0" smtClean="0"/>
              <a:t>Short </a:t>
            </a:r>
            <a:r>
              <a:rPr lang="en-US" sz="1200" dirty="0"/>
              <a:t>term goal 2017: 2 </a:t>
            </a:r>
            <a:r>
              <a:rPr lang="en-US" sz="1200" dirty="0" err="1"/>
              <a:t>Da’een</a:t>
            </a:r>
            <a:r>
              <a:rPr lang="en-US" sz="1200" dirty="0"/>
              <a:t>/Households in every chapter to hold consistently this year</a:t>
            </a:r>
          </a:p>
          <a:p>
            <a:pPr marL="685800" lvl="1">
              <a:lnSpc>
                <a:spcPct val="120000"/>
              </a:lnSpc>
            </a:pPr>
            <a:r>
              <a:rPr lang="en-US" sz="1200" dirty="0"/>
              <a:t>Long Term goal 2020: Every household across USA holds </a:t>
            </a:r>
            <a:r>
              <a:rPr lang="en-US" sz="1200" dirty="0" smtClean="0"/>
              <a:t>CCTI events in home </a:t>
            </a:r>
            <a:r>
              <a:rPr lang="en-US" sz="1200" dirty="0"/>
              <a:t>once a </a:t>
            </a:r>
            <a:r>
              <a:rPr lang="en-US" sz="1200" dirty="0" smtClean="0"/>
              <a:t>month</a:t>
            </a:r>
            <a:endParaRPr lang="en-US" sz="1200" dirty="0" smtClean="0"/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200" dirty="0" err="1" smtClean="0"/>
              <a:t>Tabligh</a:t>
            </a:r>
            <a:r>
              <a:rPr lang="en-US" sz="1200" dirty="0" smtClean="0"/>
              <a:t> </a:t>
            </a:r>
            <a:r>
              <a:rPr lang="en-US" sz="1200" dirty="0"/>
              <a:t>to Ethnic Communities in the </a:t>
            </a:r>
            <a:r>
              <a:rPr lang="en-US" sz="1200" dirty="0" smtClean="0"/>
              <a:t>US</a:t>
            </a:r>
            <a:endParaRPr lang="en-US" sz="1200" dirty="0"/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Spanish Desk, Bangla, Arab Desk, Urdu Desk, Pacific </a:t>
            </a:r>
            <a:r>
              <a:rPr lang="en-US" sz="1200" dirty="0"/>
              <a:t>Island </a:t>
            </a:r>
            <a:r>
              <a:rPr lang="en-US" sz="1200" dirty="0" smtClean="0"/>
              <a:t>Desk, Afghan</a:t>
            </a:r>
            <a:r>
              <a:rPr lang="en-US" sz="1200" dirty="0"/>
              <a:t>/</a:t>
            </a:r>
            <a:r>
              <a:rPr lang="en-US" sz="1200" dirty="0" err="1"/>
              <a:t>Pushto</a:t>
            </a:r>
            <a:r>
              <a:rPr lang="en-US" sz="1200" dirty="0"/>
              <a:t> </a:t>
            </a:r>
            <a:r>
              <a:rPr lang="en-US" sz="1200" dirty="0" smtClean="0"/>
              <a:t>Desk Hold Ethnic 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Ethnic CCTI in homes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200" dirty="0" smtClean="0"/>
              <a:t>Small </a:t>
            </a:r>
            <a:r>
              <a:rPr lang="en-US" sz="1200" dirty="0"/>
              <a:t>towns and Universities </a:t>
            </a:r>
            <a:r>
              <a:rPr lang="en-US" sz="1200" dirty="0" err="1"/>
              <a:t>Tabligh</a:t>
            </a:r>
            <a:r>
              <a:rPr lang="en-US" sz="1200" dirty="0"/>
              <a:t> &amp; Quran Exhibitions </a:t>
            </a:r>
            <a:r>
              <a:rPr lang="en-US" sz="1200" dirty="0" smtClean="0"/>
              <a:t>- </a:t>
            </a:r>
            <a:r>
              <a:rPr lang="en-US" sz="1200" dirty="0" smtClean="0"/>
              <a:t>Hold one program per quarter</a:t>
            </a:r>
            <a:endParaRPr lang="en-US" sz="1200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200" dirty="0" smtClean="0"/>
              <a:t>Do </a:t>
            </a:r>
            <a:r>
              <a:rPr lang="en-US" sz="1200" dirty="0"/>
              <a:t>Good Works - Social Justice issues and True Islam’s </a:t>
            </a:r>
            <a:r>
              <a:rPr lang="en-US" sz="1200" dirty="0" smtClean="0"/>
              <a:t>solutions</a:t>
            </a:r>
          </a:p>
          <a:p>
            <a:pPr lvl="1">
              <a:lnSpc>
                <a:spcPct val="120000"/>
              </a:lnSpc>
            </a:pPr>
            <a:r>
              <a:rPr lang="en-US" sz="1200" spc="5" dirty="0" smtClean="0"/>
              <a:t>Join service projects to </a:t>
            </a:r>
            <a:r>
              <a:rPr lang="en-US" sz="1200" spc="5" dirty="0"/>
              <a:t>further </a:t>
            </a:r>
            <a:r>
              <a:rPr lang="en-US" sz="1200" spc="10" dirty="0"/>
              <a:t>social </a:t>
            </a:r>
            <a:r>
              <a:rPr lang="en-US" sz="1200" spc="5" dirty="0"/>
              <a:t>justice in </a:t>
            </a:r>
            <a:r>
              <a:rPr lang="en-US" sz="1200" spc="10" dirty="0"/>
              <a:t>our</a:t>
            </a:r>
            <a:r>
              <a:rPr lang="en-US" sz="1200" spc="5" dirty="0"/>
              <a:t> </a:t>
            </a:r>
            <a:r>
              <a:rPr lang="en-US" sz="1200" spc="10" dirty="0" smtClean="0"/>
              <a:t>communities</a:t>
            </a:r>
            <a:endParaRPr lang="en-US" sz="1200" dirty="0" smtClean="0"/>
          </a:p>
          <a:p>
            <a:pPr lvl="1">
              <a:lnSpc>
                <a:spcPct val="120000"/>
              </a:lnSpc>
            </a:pPr>
            <a:r>
              <a:rPr lang="en-US" sz="1200" spc="10" dirty="0" smtClean="0"/>
              <a:t>Examples:</a:t>
            </a:r>
            <a:r>
              <a:rPr lang="en-US" sz="1200" dirty="0" smtClean="0"/>
              <a:t> </a:t>
            </a:r>
            <a:r>
              <a:rPr lang="en-US" sz="1200" spc="10" dirty="0" smtClean="0"/>
              <a:t>Homelessness, Education </a:t>
            </a:r>
            <a:r>
              <a:rPr lang="en-US" sz="1200" spc="10" dirty="0"/>
              <a:t>Reform, </a:t>
            </a:r>
            <a:r>
              <a:rPr lang="en-US" sz="1200" spc="5" dirty="0"/>
              <a:t>After </a:t>
            </a:r>
            <a:r>
              <a:rPr lang="en-US" sz="1200" spc="10" dirty="0"/>
              <a:t>school</a:t>
            </a:r>
            <a:r>
              <a:rPr lang="en-US" sz="1200" spc="-160" dirty="0"/>
              <a:t> </a:t>
            </a:r>
            <a:r>
              <a:rPr lang="en-US" sz="1200" spc="10" dirty="0" smtClean="0"/>
              <a:t>help</a:t>
            </a:r>
            <a:r>
              <a:rPr lang="en-US" sz="1200" dirty="0" smtClean="0"/>
              <a:t>, </a:t>
            </a:r>
            <a:r>
              <a:rPr lang="en-US" sz="1200" spc="10" dirty="0" smtClean="0"/>
              <a:t>Serve </a:t>
            </a:r>
            <a:r>
              <a:rPr lang="en-US" sz="1200" spc="15" dirty="0"/>
              <a:t>Abuse</a:t>
            </a:r>
            <a:r>
              <a:rPr lang="en-US" sz="1200" spc="-180" dirty="0"/>
              <a:t> </a:t>
            </a:r>
            <a:r>
              <a:rPr lang="en-US" sz="1200" dirty="0" smtClean="0"/>
              <a:t>Victims, </a:t>
            </a:r>
            <a:r>
              <a:rPr lang="en-US" sz="1200" spc="15" dirty="0" smtClean="0"/>
              <a:t>Race</a:t>
            </a:r>
            <a:r>
              <a:rPr lang="en-US" sz="1200" spc="-50" dirty="0" smtClean="0"/>
              <a:t> </a:t>
            </a:r>
            <a:r>
              <a:rPr lang="en-US" sz="1200" spc="5" dirty="0" smtClean="0"/>
              <a:t>relations</a:t>
            </a:r>
            <a:r>
              <a:rPr lang="en-US" sz="1200" dirty="0" smtClean="0"/>
              <a:t>, </a:t>
            </a:r>
            <a:r>
              <a:rPr lang="en-US" sz="1200" spc="5" dirty="0" smtClean="0"/>
              <a:t>Violence </a:t>
            </a:r>
            <a:r>
              <a:rPr lang="en-US" sz="1200" spc="5" dirty="0"/>
              <a:t>in </a:t>
            </a:r>
            <a:r>
              <a:rPr lang="en-US" sz="1200" spc="10" dirty="0" smtClean="0"/>
              <a:t>Communities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377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Dates</a:t>
            </a:r>
            <a:r>
              <a:rPr lang="en-US" dirty="0"/>
              <a:t> - Arabic tradition used to break the fast  </a:t>
            </a:r>
          </a:p>
          <a:p>
            <a:endParaRPr lang="en-US" dirty="0"/>
          </a:p>
          <a:p>
            <a:r>
              <a:rPr lang="en-US" b="1" dirty="0" smtClean="0"/>
              <a:t>Samosa</a:t>
            </a:r>
            <a:r>
              <a:rPr lang="en-US" dirty="0" smtClean="0"/>
              <a:t> </a:t>
            </a:r>
            <a:r>
              <a:rPr lang="en-US" dirty="0"/>
              <a:t>- fried pastry with savory filling of spiced </a:t>
            </a:r>
            <a:r>
              <a:rPr lang="en-US" dirty="0" smtClean="0"/>
              <a:t>potatoes</a:t>
            </a:r>
          </a:p>
          <a:p>
            <a:endParaRPr lang="en-US" dirty="0"/>
          </a:p>
          <a:p>
            <a:r>
              <a:rPr lang="en-US" b="1" dirty="0" smtClean="0"/>
              <a:t>Biryani</a:t>
            </a:r>
            <a:r>
              <a:rPr lang="en-US" dirty="0" smtClean="0"/>
              <a:t> </a:t>
            </a:r>
            <a:r>
              <a:rPr lang="en-US" dirty="0"/>
              <a:t>- made with highly seasoned rice and chicken</a:t>
            </a:r>
          </a:p>
          <a:p>
            <a:endParaRPr lang="en-US" dirty="0" smtClean="0"/>
          </a:p>
          <a:p>
            <a:r>
              <a:rPr lang="en-US" b="1" dirty="0" err="1" smtClean="0"/>
              <a:t>Raita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/>
              <a:t>yogurt </a:t>
            </a:r>
            <a:r>
              <a:rPr lang="en-US" dirty="0" smtClean="0"/>
              <a:t>with chopped vegetables </a:t>
            </a:r>
            <a:r>
              <a:rPr lang="en-US" dirty="0"/>
              <a:t>and </a:t>
            </a:r>
            <a:r>
              <a:rPr lang="en-US" dirty="0" smtClean="0"/>
              <a:t>spices</a:t>
            </a:r>
          </a:p>
          <a:p>
            <a:endParaRPr lang="en-US" dirty="0"/>
          </a:p>
          <a:p>
            <a:r>
              <a:rPr lang="en-US" b="1" dirty="0" err="1" smtClean="0"/>
              <a:t>Ruh</a:t>
            </a:r>
            <a:r>
              <a:rPr lang="en-US" b="1" dirty="0" smtClean="0"/>
              <a:t> </a:t>
            </a:r>
            <a:r>
              <a:rPr lang="en-US" b="1" dirty="0" err="1"/>
              <a:t>Afza</a:t>
            </a:r>
            <a:r>
              <a:rPr lang="en-US" b="1" dirty="0"/>
              <a:t> </a:t>
            </a:r>
            <a:r>
              <a:rPr lang="en-US" dirty="0"/>
              <a:t>- flavored rose water traditional drink during </a:t>
            </a:r>
            <a:r>
              <a:rPr lang="en-US" dirty="0" smtClean="0"/>
              <a:t>Ramadan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9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2017 - Books Printed fro </a:t>
            </a:r>
            <a:r>
              <a:rPr lang="en-US" dirty="0" err="1" smtClean="0"/>
              <a:t>Tabligh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123927"/>
              </p:ext>
            </p:extLst>
          </p:nvPr>
        </p:nvGraphicFramePr>
        <p:xfrm>
          <a:off x="871985" y="1598763"/>
          <a:ext cx="7525614" cy="3487660"/>
        </p:xfrm>
        <a:graphic>
          <a:graphicData uri="http://schemas.openxmlformats.org/drawingml/2006/table">
            <a:tbl>
              <a:tblPr/>
              <a:tblGrid>
                <a:gridCol w="793611"/>
                <a:gridCol w="5473173"/>
                <a:gridCol w="1258830"/>
              </a:tblGrid>
              <a:tr h="374472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2" marR="12482" marT="1248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</a:t>
                      </a:r>
                    </a:p>
                  </a:txBody>
                  <a:tcPr marL="12482" marR="12482" marT="1248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QTY</a:t>
                      </a:r>
                    </a:p>
                  </a:txBody>
                  <a:tcPr marL="12482" marR="12482" marT="1248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31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 Crisis and Pathway to Peace - English</a:t>
                      </a: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Holy Quran English -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Soft Cover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10,000</a:t>
                      </a: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Holy Quran English  - Short Commentary - Hard Cover</a:t>
                      </a: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10,000</a:t>
                      </a: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Elementary Study of Islam (English)</a:t>
                      </a: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10,000</a:t>
                      </a: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Jardin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(Islam Gardens of Wisdom in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Spanish)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10,000</a:t>
                      </a: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Jesus in India – English</a:t>
                      </a: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5,000</a:t>
                      </a: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Jesus en la India – Spanish</a:t>
                      </a: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5,000</a:t>
                      </a: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Philosophy of the Teachings of Islam - English</a:t>
                      </a: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Philosophy of the Teachings of Islam – Spanish</a:t>
                      </a: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5,000</a:t>
                      </a:r>
                    </a:p>
                  </a:txBody>
                  <a:tcPr marL="12482" marR="12482" marT="1248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30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Last year – 2016-2017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0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6973597" y="1804355"/>
            <a:ext cx="1575934" cy="1575934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Current events</a:t>
            </a:r>
            <a:endParaRPr lang="en-US" sz="1200" b="1" kern="1200" dirty="0"/>
          </a:p>
        </p:txBody>
      </p:sp>
      <p:sp>
        <p:nvSpPr>
          <p:cNvPr id="6" name="Freeform 5"/>
          <p:cNvSpPr/>
          <p:nvPr/>
        </p:nvSpPr>
        <p:spPr>
          <a:xfrm rot="1200000">
            <a:off x="3275969" y="4210136"/>
            <a:ext cx="279403" cy="353868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0" y="70774"/>
                </a:moveTo>
                <a:lnTo>
                  <a:pt x="139702" y="70774"/>
                </a:lnTo>
                <a:lnTo>
                  <a:pt x="139702" y="0"/>
                </a:lnTo>
                <a:lnTo>
                  <a:pt x="279403" y="176934"/>
                </a:lnTo>
                <a:lnTo>
                  <a:pt x="139702" y="353868"/>
                </a:lnTo>
                <a:lnTo>
                  <a:pt x="139702" y="283094"/>
                </a:lnTo>
                <a:lnTo>
                  <a:pt x="0" y="283094"/>
                </a:lnTo>
                <a:lnTo>
                  <a:pt x="0" y="7077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0773" rIns="83820" bIns="7077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/>
          </a:p>
        </p:txBody>
      </p:sp>
      <p:sp>
        <p:nvSpPr>
          <p:cNvPr id="7" name="Freeform 6"/>
          <p:cNvSpPr/>
          <p:nvPr/>
        </p:nvSpPr>
        <p:spPr>
          <a:xfrm>
            <a:off x="5116226" y="1279339"/>
            <a:ext cx="1633072" cy="1633072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  <a:solidFill>
            <a:srgbClr val="C0504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558096"/>
              <a:satOff val="3362"/>
              <a:lumOff val="270"/>
              <a:alphaOff val="0"/>
            </a:schemeClr>
          </a:fillRef>
          <a:effectRef idx="2">
            <a:schemeClr val="accent4">
              <a:hueOff val="-558096"/>
              <a:satOff val="3362"/>
              <a:lumOff val="2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National media interviews, articles </a:t>
            </a:r>
            <a:endParaRPr lang="en-US" sz="1200" b="1" kern="1200" dirty="0"/>
          </a:p>
        </p:txBody>
      </p:sp>
      <p:sp>
        <p:nvSpPr>
          <p:cNvPr id="9" name="Freeform 8"/>
          <p:cNvSpPr/>
          <p:nvPr/>
        </p:nvSpPr>
        <p:spPr>
          <a:xfrm>
            <a:off x="5732922" y="3124527"/>
            <a:ext cx="1048498" cy="1048498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116193"/>
              <a:satOff val="6725"/>
              <a:lumOff val="539"/>
              <a:alphaOff val="0"/>
            </a:schemeClr>
          </a:fillRef>
          <a:effectRef idx="2">
            <a:schemeClr val="accent4">
              <a:hueOff val="-1116193"/>
              <a:satOff val="6725"/>
              <a:lumOff val="5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Social media (Twitter, Social Media) </a:t>
            </a:r>
            <a:endParaRPr lang="en-US" sz="1200" b="1" kern="1200" dirty="0"/>
          </a:p>
        </p:txBody>
      </p:sp>
      <p:sp>
        <p:nvSpPr>
          <p:cNvPr id="10" name="Freeform 9"/>
          <p:cNvSpPr/>
          <p:nvPr/>
        </p:nvSpPr>
        <p:spPr>
          <a:xfrm rot="16800000">
            <a:off x="5801085" y="4275947"/>
            <a:ext cx="279403" cy="353868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279403" y="283094"/>
                </a:moveTo>
                <a:lnTo>
                  <a:pt x="139701" y="283094"/>
                </a:lnTo>
                <a:lnTo>
                  <a:pt x="139701" y="353868"/>
                </a:lnTo>
                <a:lnTo>
                  <a:pt x="0" y="176934"/>
                </a:lnTo>
                <a:lnTo>
                  <a:pt x="139701" y="0"/>
                </a:lnTo>
                <a:lnTo>
                  <a:pt x="139701" y="70774"/>
                </a:lnTo>
                <a:lnTo>
                  <a:pt x="279403" y="70774"/>
                </a:lnTo>
                <a:lnTo>
                  <a:pt x="279403" y="28309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116193"/>
              <a:satOff val="6725"/>
              <a:lumOff val="539"/>
              <a:alphaOff val="0"/>
            </a:schemeClr>
          </a:fillRef>
          <a:effectRef idx="2">
            <a:schemeClr val="accent4">
              <a:hueOff val="-1116193"/>
              <a:satOff val="6725"/>
              <a:lumOff val="5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70774" rIns="0" bIns="7077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/>
          </a:p>
        </p:txBody>
      </p:sp>
      <p:sp>
        <p:nvSpPr>
          <p:cNvPr id="11" name="Freeform 10"/>
          <p:cNvSpPr/>
          <p:nvPr/>
        </p:nvSpPr>
        <p:spPr>
          <a:xfrm>
            <a:off x="5793247" y="4637846"/>
            <a:ext cx="1048498" cy="1048498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674289"/>
              <a:satOff val="10087"/>
              <a:lumOff val="809"/>
              <a:alphaOff val="0"/>
            </a:schemeClr>
          </a:fillRef>
          <a:effectRef idx="2">
            <a:schemeClr val="accent4">
              <a:hueOff val="-1674289"/>
              <a:satOff val="10087"/>
              <a:lumOff val="8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Multiple </a:t>
            </a:r>
            <a:r>
              <a:rPr lang="en-US" sz="1200" b="1" dirty="0" smtClean="0"/>
              <a:t>websites</a:t>
            </a:r>
            <a:endParaRPr lang="en-US" sz="1200" b="1" kern="1200" dirty="0"/>
          </a:p>
        </p:txBody>
      </p:sp>
      <p:sp>
        <p:nvSpPr>
          <p:cNvPr id="12" name="Freeform 11"/>
          <p:cNvSpPr/>
          <p:nvPr/>
        </p:nvSpPr>
        <p:spPr>
          <a:xfrm rot="19200000">
            <a:off x="5580334" y="5486489"/>
            <a:ext cx="279404" cy="353869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279403" y="283094"/>
                </a:moveTo>
                <a:lnTo>
                  <a:pt x="139701" y="283094"/>
                </a:lnTo>
                <a:lnTo>
                  <a:pt x="139701" y="353868"/>
                </a:lnTo>
                <a:lnTo>
                  <a:pt x="0" y="176934"/>
                </a:lnTo>
                <a:lnTo>
                  <a:pt x="139701" y="0"/>
                </a:lnTo>
                <a:lnTo>
                  <a:pt x="139701" y="70774"/>
                </a:lnTo>
                <a:lnTo>
                  <a:pt x="279403" y="70774"/>
                </a:lnTo>
                <a:lnTo>
                  <a:pt x="279403" y="28309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674289"/>
              <a:satOff val="10087"/>
              <a:lumOff val="809"/>
              <a:alphaOff val="0"/>
            </a:schemeClr>
          </a:fillRef>
          <a:effectRef idx="2">
            <a:schemeClr val="accent4">
              <a:hueOff val="-1674289"/>
              <a:satOff val="10087"/>
              <a:lumOff val="8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70774" rIns="1" bIns="7077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/>
          </a:p>
        </p:txBody>
      </p:sp>
      <p:sp>
        <p:nvSpPr>
          <p:cNvPr id="13" name="Freeform 12"/>
          <p:cNvSpPr/>
          <p:nvPr/>
        </p:nvSpPr>
        <p:spPr>
          <a:xfrm>
            <a:off x="4067728" y="4953117"/>
            <a:ext cx="1048498" cy="1048498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232386"/>
              <a:satOff val="13449"/>
              <a:lumOff val="1078"/>
              <a:alphaOff val="0"/>
            </a:schemeClr>
          </a:fillRef>
          <a:effectRef idx="2">
            <a:schemeClr val="accent4">
              <a:hueOff val="-2232386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Phone – 800-Why_islam </a:t>
            </a:r>
            <a:endParaRPr lang="en-US" sz="12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6585710" y="2462940"/>
            <a:ext cx="279404" cy="353869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279403" y="283094"/>
                </a:moveTo>
                <a:lnTo>
                  <a:pt x="139701" y="283094"/>
                </a:lnTo>
                <a:lnTo>
                  <a:pt x="139701" y="353868"/>
                </a:lnTo>
                <a:lnTo>
                  <a:pt x="0" y="176934"/>
                </a:lnTo>
                <a:lnTo>
                  <a:pt x="139701" y="0"/>
                </a:lnTo>
                <a:lnTo>
                  <a:pt x="139701" y="70774"/>
                </a:lnTo>
                <a:lnTo>
                  <a:pt x="279403" y="70774"/>
                </a:lnTo>
                <a:lnTo>
                  <a:pt x="279403" y="28309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232386"/>
              <a:satOff val="13449"/>
              <a:lumOff val="1078"/>
              <a:alphaOff val="0"/>
            </a:schemeClr>
          </a:fillRef>
          <a:effectRef idx="2">
            <a:schemeClr val="accent4">
              <a:hueOff val="-2232386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1" tIns="70775" rIns="1" bIns="7077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/>
          </a:p>
        </p:txBody>
      </p:sp>
      <p:sp>
        <p:nvSpPr>
          <p:cNvPr id="15" name="Freeform 14"/>
          <p:cNvSpPr/>
          <p:nvPr/>
        </p:nvSpPr>
        <p:spPr>
          <a:xfrm>
            <a:off x="764502" y="4537240"/>
            <a:ext cx="1351522" cy="1351522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790482"/>
              <a:satOff val="16812"/>
              <a:lumOff val="1348"/>
              <a:alphaOff val="0"/>
            </a:schemeClr>
          </a:fillRef>
          <a:effectRef idx="2">
            <a:schemeClr val="accent4">
              <a:hueOff val="-2790482"/>
              <a:satOff val="16812"/>
              <a:lumOff val="134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Capture </a:t>
            </a:r>
            <a:r>
              <a:rPr lang="en-US" sz="1200" b="1" kern="1200" dirty="0" smtClean="0"/>
              <a:t>contact on </a:t>
            </a:r>
            <a:r>
              <a:rPr lang="en-US" sz="1200" b="1" kern="1200" dirty="0" smtClean="0"/>
              <a:t>paper /  spreadsheet</a:t>
            </a:r>
            <a:endParaRPr lang="en-US" sz="1200" b="1" kern="1200" dirty="0"/>
          </a:p>
        </p:txBody>
      </p:sp>
      <p:sp>
        <p:nvSpPr>
          <p:cNvPr id="16" name="Freeform 15"/>
          <p:cNvSpPr/>
          <p:nvPr/>
        </p:nvSpPr>
        <p:spPr>
          <a:xfrm rot="2400000">
            <a:off x="3608426" y="5035813"/>
            <a:ext cx="279404" cy="353868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279403" y="283094"/>
                </a:moveTo>
                <a:lnTo>
                  <a:pt x="139701" y="283094"/>
                </a:lnTo>
                <a:lnTo>
                  <a:pt x="139701" y="353868"/>
                </a:lnTo>
                <a:lnTo>
                  <a:pt x="0" y="176934"/>
                </a:lnTo>
                <a:lnTo>
                  <a:pt x="139701" y="0"/>
                </a:lnTo>
                <a:lnTo>
                  <a:pt x="139701" y="70774"/>
                </a:lnTo>
                <a:lnTo>
                  <a:pt x="279403" y="70774"/>
                </a:lnTo>
                <a:lnTo>
                  <a:pt x="279403" y="28309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790482"/>
              <a:satOff val="16812"/>
              <a:lumOff val="1348"/>
              <a:alphaOff val="0"/>
            </a:schemeClr>
          </a:fillRef>
          <a:effectRef idx="2">
            <a:schemeClr val="accent4">
              <a:hueOff val="-2790482"/>
              <a:satOff val="16812"/>
              <a:lumOff val="134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1" tIns="70774" rIns="0" bIns="7077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/>
          </a:p>
        </p:txBody>
      </p:sp>
      <p:sp>
        <p:nvSpPr>
          <p:cNvPr id="17" name="Freeform 16"/>
          <p:cNvSpPr/>
          <p:nvPr/>
        </p:nvSpPr>
        <p:spPr>
          <a:xfrm>
            <a:off x="3968877" y="3273749"/>
            <a:ext cx="1491399" cy="1491399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3348579"/>
              <a:satOff val="20174"/>
              <a:lumOff val="1617"/>
              <a:alphaOff val="0"/>
            </a:schemeClr>
          </a:fillRef>
          <a:effectRef idx="2">
            <a:schemeClr val="accent4">
              <a:hueOff val="-3348579"/>
              <a:satOff val="20174"/>
              <a:lumOff val="16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Flyer </a:t>
            </a:r>
            <a:r>
              <a:rPr lang="en-US" sz="1200" b="1" kern="1200" dirty="0" smtClean="0"/>
              <a:t>Distributions</a:t>
            </a:r>
            <a:endParaRPr lang="en-US" sz="1200" b="1" kern="1200" dirty="0" smtClean="0"/>
          </a:p>
        </p:txBody>
      </p:sp>
      <p:sp>
        <p:nvSpPr>
          <p:cNvPr id="18" name="Freeform 17"/>
          <p:cNvSpPr/>
          <p:nvPr/>
        </p:nvSpPr>
        <p:spPr>
          <a:xfrm rot="4800000">
            <a:off x="3084177" y="2494139"/>
            <a:ext cx="279404" cy="353869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279403" y="283094"/>
                </a:moveTo>
                <a:lnTo>
                  <a:pt x="139701" y="283094"/>
                </a:lnTo>
                <a:lnTo>
                  <a:pt x="139701" y="353868"/>
                </a:lnTo>
                <a:lnTo>
                  <a:pt x="0" y="176934"/>
                </a:lnTo>
                <a:lnTo>
                  <a:pt x="139701" y="0"/>
                </a:lnTo>
                <a:lnTo>
                  <a:pt x="139701" y="70774"/>
                </a:lnTo>
                <a:lnTo>
                  <a:pt x="279403" y="70774"/>
                </a:lnTo>
                <a:lnTo>
                  <a:pt x="279403" y="28309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3348579"/>
              <a:satOff val="20174"/>
              <a:lumOff val="1617"/>
              <a:alphaOff val="0"/>
            </a:schemeClr>
          </a:fillRef>
          <a:effectRef idx="2">
            <a:schemeClr val="accent4">
              <a:hueOff val="-3348579"/>
              <a:satOff val="20174"/>
              <a:lumOff val="16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2" tIns="70774" rIns="-1" bIns="7077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/>
          </a:p>
        </p:txBody>
      </p:sp>
      <p:sp>
        <p:nvSpPr>
          <p:cNvPr id="19" name="Freeform 18"/>
          <p:cNvSpPr/>
          <p:nvPr/>
        </p:nvSpPr>
        <p:spPr>
          <a:xfrm>
            <a:off x="764502" y="1711661"/>
            <a:ext cx="1432712" cy="1432712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3906675"/>
              <a:satOff val="23537"/>
              <a:lumOff val="1887"/>
              <a:alphaOff val="0"/>
            </a:schemeClr>
          </a:fillRef>
          <a:effectRef idx="2">
            <a:schemeClr val="accent4">
              <a:hueOff val="-3906675"/>
              <a:satOff val="23537"/>
              <a:lumOff val="188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Invite to </a:t>
            </a:r>
            <a:r>
              <a:rPr lang="en-US" sz="1200" b="1" kern="1200" dirty="0" smtClean="0"/>
              <a:t>Mosque and Other programs</a:t>
            </a:r>
            <a:endParaRPr lang="en-US" sz="1200" b="1" kern="1200" dirty="0"/>
          </a:p>
        </p:txBody>
      </p:sp>
      <p:sp>
        <p:nvSpPr>
          <p:cNvPr id="21" name="Freeform 20"/>
          <p:cNvSpPr/>
          <p:nvPr/>
        </p:nvSpPr>
        <p:spPr>
          <a:xfrm>
            <a:off x="2558964" y="1414442"/>
            <a:ext cx="1048498" cy="1048498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1"/>
              <a:satOff val="26899"/>
              <a:lumOff val="2156"/>
              <a:alphaOff val="0"/>
            </a:schemeClr>
          </a:fillRef>
          <a:effectRef idx="2">
            <a:schemeClr val="accent4">
              <a:hueOff val="-4464771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Individual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1-1 </a:t>
            </a:r>
            <a:r>
              <a:rPr lang="en-US" sz="1200" b="1" dirty="0" err="1" smtClean="0"/>
              <a:t>tabligh</a:t>
            </a:r>
            <a:r>
              <a:rPr lang="en-US" sz="1200" b="1" dirty="0" smtClean="0"/>
              <a:t> in homes</a:t>
            </a:r>
            <a:endParaRPr lang="en-US" sz="1200" b="1" kern="1200" dirty="0"/>
          </a:p>
        </p:txBody>
      </p:sp>
      <p:sp>
        <p:nvSpPr>
          <p:cNvPr id="22" name="Freeform 21"/>
          <p:cNvSpPr/>
          <p:nvPr/>
        </p:nvSpPr>
        <p:spPr>
          <a:xfrm rot="20400000" flipH="1">
            <a:off x="4872387" y="2644646"/>
            <a:ext cx="487679" cy="353868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0" y="70774"/>
                </a:moveTo>
                <a:lnTo>
                  <a:pt x="139702" y="70774"/>
                </a:lnTo>
                <a:lnTo>
                  <a:pt x="139702" y="0"/>
                </a:lnTo>
                <a:lnTo>
                  <a:pt x="279403" y="176934"/>
                </a:lnTo>
                <a:lnTo>
                  <a:pt x="139702" y="353868"/>
                </a:lnTo>
                <a:lnTo>
                  <a:pt x="139702" y="283094"/>
                </a:lnTo>
                <a:lnTo>
                  <a:pt x="0" y="283094"/>
                </a:lnTo>
                <a:lnTo>
                  <a:pt x="0" y="7077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1"/>
              <a:satOff val="26899"/>
              <a:lumOff val="2156"/>
              <a:alphaOff val="0"/>
            </a:schemeClr>
          </a:fillRef>
          <a:effectRef idx="2">
            <a:schemeClr val="accent4">
              <a:hueOff val="-4464771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0774" rIns="83820" bIns="7077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 July 2016 </a:t>
            </a:r>
            <a:r>
              <a:rPr lang="en-US" dirty="0" err="1" smtClean="0"/>
              <a:t>Tabligh</a:t>
            </a:r>
            <a:r>
              <a:rPr lang="en-US" dirty="0" smtClean="0"/>
              <a:t> workflow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1641864" y="3351255"/>
            <a:ext cx="1048498" cy="1048498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3348579"/>
              <a:satOff val="20174"/>
              <a:lumOff val="1617"/>
              <a:alphaOff val="0"/>
            </a:schemeClr>
          </a:fillRef>
          <a:effectRef idx="2">
            <a:schemeClr val="accent4">
              <a:hueOff val="-3348579"/>
              <a:satOff val="20174"/>
              <a:lumOff val="16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Book Fairs</a:t>
            </a:r>
          </a:p>
        </p:txBody>
      </p:sp>
      <p:sp>
        <p:nvSpPr>
          <p:cNvPr id="24" name="Freeform 23"/>
          <p:cNvSpPr/>
          <p:nvPr/>
        </p:nvSpPr>
        <p:spPr>
          <a:xfrm>
            <a:off x="2409981" y="4399753"/>
            <a:ext cx="1048498" cy="1048498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3348579"/>
              <a:satOff val="20174"/>
              <a:lumOff val="1617"/>
              <a:alphaOff val="0"/>
            </a:schemeClr>
          </a:fillRef>
          <a:effectRef idx="2">
            <a:schemeClr val="accent4">
              <a:hueOff val="-3348579"/>
              <a:satOff val="20174"/>
              <a:lumOff val="16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Interfaith Events</a:t>
            </a:r>
          </a:p>
        </p:txBody>
      </p:sp>
      <p:sp>
        <p:nvSpPr>
          <p:cNvPr id="25" name="Freeform 24"/>
          <p:cNvSpPr/>
          <p:nvPr/>
        </p:nvSpPr>
        <p:spPr>
          <a:xfrm>
            <a:off x="2699630" y="2856040"/>
            <a:ext cx="1048498" cy="1048498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3348579"/>
              <a:satOff val="20174"/>
              <a:lumOff val="1617"/>
              <a:alphaOff val="0"/>
            </a:schemeClr>
          </a:fillRef>
          <a:effectRef idx="2">
            <a:schemeClr val="accent4">
              <a:hueOff val="-3348579"/>
              <a:satOff val="20174"/>
              <a:lumOff val="16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Local </a:t>
            </a:r>
            <a:r>
              <a:rPr lang="en-US" sz="1200" b="1" kern="1200" dirty="0" err="1" smtClean="0"/>
              <a:t>Jalsas</a:t>
            </a:r>
            <a:endParaRPr lang="en-US" sz="1200" b="1" kern="1200" dirty="0" smtClean="0"/>
          </a:p>
        </p:txBody>
      </p:sp>
      <p:sp>
        <p:nvSpPr>
          <p:cNvPr id="27" name="Freeform 26"/>
          <p:cNvSpPr/>
          <p:nvPr/>
        </p:nvSpPr>
        <p:spPr>
          <a:xfrm>
            <a:off x="3748128" y="2076029"/>
            <a:ext cx="1048498" cy="1048498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3348579"/>
              <a:satOff val="20174"/>
              <a:lumOff val="1617"/>
              <a:alphaOff val="0"/>
            </a:schemeClr>
          </a:fillRef>
          <a:effectRef idx="2">
            <a:schemeClr val="accent4">
              <a:hueOff val="-3348579"/>
              <a:satOff val="20174"/>
              <a:lumOff val="16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Mosque Open House </a:t>
            </a:r>
          </a:p>
        </p:txBody>
      </p:sp>
      <p:sp>
        <p:nvSpPr>
          <p:cNvPr id="28" name="Freeform 27"/>
          <p:cNvSpPr/>
          <p:nvPr/>
        </p:nvSpPr>
        <p:spPr>
          <a:xfrm rot="1200000">
            <a:off x="2368138" y="2735477"/>
            <a:ext cx="279403" cy="353868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0" y="70774"/>
                </a:moveTo>
                <a:lnTo>
                  <a:pt x="139702" y="70774"/>
                </a:lnTo>
                <a:lnTo>
                  <a:pt x="139702" y="0"/>
                </a:lnTo>
                <a:lnTo>
                  <a:pt x="279403" y="176934"/>
                </a:lnTo>
                <a:lnTo>
                  <a:pt x="139702" y="353868"/>
                </a:lnTo>
                <a:lnTo>
                  <a:pt x="139702" y="283094"/>
                </a:lnTo>
                <a:lnTo>
                  <a:pt x="0" y="283094"/>
                </a:lnTo>
                <a:lnTo>
                  <a:pt x="0" y="7077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0773" rIns="83820" bIns="7077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/>
          </a:p>
        </p:txBody>
      </p:sp>
      <p:sp>
        <p:nvSpPr>
          <p:cNvPr id="29" name="Freeform 28"/>
          <p:cNvSpPr/>
          <p:nvPr/>
        </p:nvSpPr>
        <p:spPr>
          <a:xfrm rot="2400000">
            <a:off x="2491028" y="5343393"/>
            <a:ext cx="279404" cy="353868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279403" y="283094"/>
                </a:moveTo>
                <a:lnTo>
                  <a:pt x="139701" y="283094"/>
                </a:lnTo>
                <a:lnTo>
                  <a:pt x="139701" y="353868"/>
                </a:lnTo>
                <a:lnTo>
                  <a:pt x="0" y="176934"/>
                </a:lnTo>
                <a:lnTo>
                  <a:pt x="139701" y="0"/>
                </a:lnTo>
                <a:lnTo>
                  <a:pt x="139701" y="70774"/>
                </a:lnTo>
                <a:lnTo>
                  <a:pt x="279403" y="70774"/>
                </a:lnTo>
                <a:lnTo>
                  <a:pt x="279403" y="28309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790482"/>
              <a:satOff val="16812"/>
              <a:lumOff val="1348"/>
              <a:alphaOff val="0"/>
            </a:schemeClr>
          </a:fillRef>
          <a:effectRef idx="2">
            <a:schemeClr val="accent4">
              <a:hueOff val="-2790482"/>
              <a:satOff val="16812"/>
              <a:lumOff val="134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1" tIns="70774" rIns="0" bIns="7077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/>
          </a:p>
        </p:txBody>
      </p:sp>
      <p:sp>
        <p:nvSpPr>
          <p:cNvPr id="30" name="Freeform 29"/>
          <p:cNvSpPr/>
          <p:nvPr/>
        </p:nvSpPr>
        <p:spPr>
          <a:xfrm>
            <a:off x="7381154" y="3611786"/>
            <a:ext cx="1237011" cy="1237011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Muslims For Life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Loyalty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Peace events</a:t>
            </a:r>
            <a:endParaRPr lang="en-US" sz="1200" b="1" kern="1200" dirty="0"/>
          </a:p>
        </p:txBody>
      </p:sp>
      <p:sp>
        <p:nvSpPr>
          <p:cNvPr id="31" name="Freeform 30"/>
          <p:cNvSpPr/>
          <p:nvPr/>
        </p:nvSpPr>
        <p:spPr>
          <a:xfrm rot="20400000" flipH="1">
            <a:off x="1872184" y="4444250"/>
            <a:ext cx="487679" cy="353868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0" y="70774"/>
                </a:moveTo>
                <a:lnTo>
                  <a:pt x="139702" y="70774"/>
                </a:lnTo>
                <a:lnTo>
                  <a:pt x="139702" y="0"/>
                </a:lnTo>
                <a:lnTo>
                  <a:pt x="279403" y="176934"/>
                </a:lnTo>
                <a:lnTo>
                  <a:pt x="139702" y="353868"/>
                </a:lnTo>
                <a:lnTo>
                  <a:pt x="139702" y="283094"/>
                </a:lnTo>
                <a:lnTo>
                  <a:pt x="0" y="283094"/>
                </a:lnTo>
                <a:lnTo>
                  <a:pt x="0" y="7077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1"/>
              <a:satOff val="26899"/>
              <a:lumOff val="2156"/>
              <a:alphaOff val="0"/>
            </a:schemeClr>
          </a:fillRef>
          <a:effectRef idx="2">
            <a:schemeClr val="accent4">
              <a:hueOff val="-4464771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0774" rIns="83820" bIns="7077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 dirty="0"/>
          </a:p>
        </p:txBody>
      </p:sp>
      <p:sp>
        <p:nvSpPr>
          <p:cNvPr id="32" name="Freeform 31"/>
          <p:cNvSpPr/>
          <p:nvPr/>
        </p:nvSpPr>
        <p:spPr>
          <a:xfrm>
            <a:off x="6877812" y="4047940"/>
            <a:ext cx="279404" cy="353869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279403" y="283094"/>
                </a:moveTo>
                <a:lnTo>
                  <a:pt x="139701" y="283094"/>
                </a:lnTo>
                <a:lnTo>
                  <a:pt x="139701" y="353868"/>
                </a:lnTo>
                <a:lnTo>
                  <a:pt x="0" y="176934"/>
                </a:lnTo>
                <a:lnTo>
                  <a:pt x="139701" y="0"/>
                </a:lnTo>
                <a:lnTo>
                  <a:pt x="139701" y="70774"/>
                </a:lnTo>
                <a:lnTo>
                  <a:pt x="279403" y="70774"/>
                </a:lnTo>
                <a:lnTo>
                  <a:pt x="279403" y="28309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232386"/>
              <a:satOff val="13449"/>
              <a:lumOff val="1078"/>
              <a:alphaOff val="0"/>
            </a:schemeClr>
          </a:fillRef>
          <a:effectRef idx="2">
            <a:schemeClr val="accent4">
              <a:hueOff val="-2232386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1" tIns="70775" rIns="1" bIns="7077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/>
          </a:p>
        </p:txBody>
      </p:sp>
    </p:spTree>
    <p:extLst>
      <p:ext uri="{BB962C8B-B14F-4D97-AF65-F5344CB8AC3E}">
        <p14:creationId xmlns:p14="http://schemas.microsoft.com/office/powerpoint/2010/main" val="281860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u z o o r  A q d a 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065" b="10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27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Approved </a:t>
            </a:r>
            <a:r>
              <a:rPr lang="en-US" sz="3600" dirty="0" err="1" smtClean="0"/>
              <a:t>Shura</a:t>
            </a:r>
            <a:r>
              <a:rPr lang="en-US" sz="3600" dirty="0" smtClean="0"/>
              <a:t> </a:t>
            </a:r>
            <a:r>
              <a:rPr lang="en-US" sz="3600" dirty="0" err="1" smtClean="0"/>
              <a:t>Tabligh</a:t>
            </a:r>
            <a:r>
              <a:rPr lang="en-US" sz="3600" dirty="0" smtClean="0"/>
              <a:t> Proposal 2016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1009" r="1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619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89" y="-183330"/>
            <a:ext cx="8229600" cy="9322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Approved </a:t>
            </a:r>
            <a:r>
              <a:rPr lang="en-US" sz="3600" dirty="0" err="1" smtClean="0"/>
              <a:t>Shura</a:t>
            </a:r>
            <a:r>
              <a:rPr lang="en-US" sz="3600" dirty="0" smtClean="0"/>
              <a:t> </a:t>
            </a:r>
            <a:r>
              <a:rPr lang="en-US" sz="3600" dirty="0" err="1" smtClean="0"/>
              <a:t>Tabligh</a:t>
            </a:r>
            <a:r>
              <a:rPr lang="en-US" sz="3600" dirty="0" smtClean="0"/>
              <a:t> Proposal 2016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89" y="554793"/>
            <a:ext cx="8493954" cy="2230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656" y="2540044"/>
            <a:ext cx="6157301" cy="651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219" y="3191994"/>
            <a:ext cx="6330581" cy="363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4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867008" y="1182624"/>
            <a:ext cx="1048498" cy="1048498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Current events</a:t>
            </a:r>
            <a:endParaRPr lang="en-US" sz="1200" b="1" kern="1200" dirty="0"/>
          </a:p>
        </p:txBody>
      </p:sp>
      <p:sp>
        <p:nvSpPr>
          <p:cNvPr id="6" name="Freeform 5"/>
          <p:cNvSpPr/>
          <p:nvPr/>
        </p:nvSpPr>
        <p:spPr>
          <a:xfrm rot="1200000">
            <a:off x="4984449" y="1796690"/>
            <a:ext cx="279403" cy="353868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0" y="70774"/>
                </a:moveTo>
                <a:lnTo>
                  <a:pt x="139702" y="70774"/>
                </a:lnTo>
                <a:lnTo>
                  <a:pt x="139702" y="0"/>
                </a:lnTo>
                <a:lnTo>
                  <a:pt x="279403" y="176934"/>
                </a:lnTo>
                <a:lnTo>
                  <a:pt x="139702" y="353868"/>
                </a:lnTo>
                <a:lnTo>
                  <a:pt x="139702" y="283094"/>
                </a:lnTo>
                <a:lnTo>
                  <a:pt x="0" y="283094"/>
                </a:lnTo>
                <a:lnTo>
                  <a:pt x="0" y="7077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0773" rIns="83820" bIns="7077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/>
          </a:p>
        </p:txBody>
      </p:sp>
      <p:sp>
        <p:nvSpPr>
          <p:cNvPr id="7" name="Freeform 6"/>
          <p:cNvSpPr/>
          <p:nvPr/>
        </p:nvSpPr>
        <p:spPr>
          <a:xfrm>
            <a:off x="5347657" y="1721536"/>
            <a:ext cx="1048498" cy="1048498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558096"/>
              <a:satOff val="3362"/>
              <a:lumOff val="270"/>
              <a:alphaOff val="0"/>
            </a:schemeClr>
          </a:fillRef>
          <a:effectRef idx="2">
            <a:schemeClr val="accent4">
              <a:hueOff val="-558096"/>
              <a:satOff val="3362"/>
              <a:lumOff val="2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National media interviews, articles </a:t>
            </a:r>
            <a:endParaRPr lang="en-US" sz="1200" b="1" kern="1200" dirty="0"/>
          </a:p>
        </p:txBody>
      </p:sp>
      <p:sp>
        <p:nvSpPr>
          <p:cNvPr id="8" name="Freeform 7"/>
          <p:cNvSpPr/>
          <p:nvPr/>
        </p:nvSpPr>
        <p:spPr>
          <a:xfrm rot="3600000">
            <a:off x="6122170" y="2744290"/>
            <a:ext cx="279403" cy="353868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0" y="70774"/>
                </a:moveTo>
                <a:lnTo>
                  <a:pt x="139702" y="70774"/>
                </a:lnTo>
                <a:lnTo>
                  <a:pt x="139702" y="0"/>
                </a:lnTo>
                <a:lnTo>
                  <a:pt x="279403" y="176934"/>
                </a:lnTo>
                <a:lnTo>
                  <a:pt x="139702" y="353868"/>
                </a:lnTo>
                <a:lnTo>
                  <a:pt x="139702" y="283094"/>
                </a:lnTo>
                <a:lnTo>
                  <a:pt x="0" y="283094"/>
                </a:lnTo>
                <a:lnTo>
                  <a:pt x="0" y="7077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558096"/>
              <a:satOff val="3362"/>
              <a:lumOff val="270"/>
              <a:alphaOff val="0"/>
            </a:schemeClr>
          </a:fillRef>
          <a:effectRef idx="2">
            <a:schemeClr val="accent4">
              <a:hueOff val="-558096"/>
              <a:satOff val="3362"/>
              <a:lumOff val="2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0773" rIns="83821" bIns="7077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/>
          </a:p>
        </p:txBody>
      </p:sp>
      <p:sp>
        <p:nvSpPr>
          <p:cNvPr id="9" name="Freeform 8"/>
          <p:cNvSpPr/>
          <p:nvPr/>
        </p:nvSpPr>
        <p:spPr>
          <a:xfrm>
            <a:off x="6135494" y="3086110"/>
            <a:ext cx="1048498" cy="1048498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116193"/>
              <a:satOff val="6725"/>
              <a:lumOff val="539"/>
              <a:alphaOff val="0"/>
            </a:schemeClr>
          </a:fillRef>
          <a:effectRef idx="2">
            <a:schemeClr val="accent4">
              <a:hueOff val="-1116193"/>
              <a:satOff val="6725"/>
              <a:lumOff val="5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Social media (Twitter, Social Media) </a:t>
            </a:r>
            <a:endParaRPr lang="en-US" sz="1200" b="1" kern="1200" dirty="0"/>
          </a:p>
        </p:txBody>
      </p:sp>
      <p:sp>
        <p:nvSpPr>
          <p:cNvPr id="10" name="Freeform 9"/>
          <p:cNvSpPr/>
          <p:nvPr/>
        </p:nvSpPr>
        <p:spPr>
          <a:xfrm rot="16800000">
            <a:off x="6384609" y="4201506"/>
            <a:ext cx="279403" cy="353868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279403" y="283094"/>
                </a:moveTo>
                <a:lnTo>
                  <a:pt x="139701" y="283094"/>
                </a:lnTo>
                <a:lnTo>
                  <a:pt x="139701" y="353868"/>
                </a:lnTo>
                <a:lnTo>
                  <a:pt x="0" y="176934"/>
                </a:lnTo>
                <a:lnTo>
                  <a:pt x="139701" y="0"/>
                </a:lnTo>
                <a:lnTo>
                  <a:pt x="139701" y="70774"/>
                </a:lnTo>
                <a:lnTo>
                  <a:pt x="279403" y="70774"/>
                </a:lnTo>
                <a:lnTo>
                  <a:pt x="279403" y="28309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116193"/>
              <a:satOff val="6725"/>
              <a:lumOff val="539"/>
              <a:alphaOff val="0"/>
            </a:schemeClr>
          </a:fillRef>
          <a:effectRef idx="2">
            <a:schemeClr val="accent4">
              <a:hueOff val="-1116193"/>
              <a:satOff val="6725"/>
              <a:lumOff val="5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70774" rIns="0" bIns="7077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/>
          </a:p>
        </p:txBody>
      </p:sp>
      <p:sp>
        <p:nvSpPr>
          <p:cNvPr id="11" name="Freeform 10"/>
          <p:cNvSpPr/>
          <p:nvPr/>
        </p:nvSpPr>
        <p:spPr>
          <a:xfrm>
            <a:off x="5861881" y="4637846"/>
            <a:ext cx="1048498" cy="1048498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674289"/>
              <a:satOff val="10087"/>
              <a:lumOff val="809"/>
              <a:alphaOff val="0"/>
            </a:schemeClr>
          </a:fillRef>
          <a:effectRef idx="2">
            <a:schemeClr val="accent4">
              <a:hueOff val="-1674289"/>
              <a:satOff val="10087"/>
              <a:lumOff val="8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err="1" smtClean="0"/>
              <a:t>TrueIslam.com</a:t>
            </a:r>
            <a:r>
              <a:rPr lang="en-US" sz="1200" b="1" kern="1200" dirty="0" smtClean="0"/>
              <a:t> website - endorse </a:t>
            </a:r>
            <a:endParaRPr lang="en-US" sz="1200" b="1" kern="1200" dirty="0"/>
          </a:p>
        </p:txBody>
      </p:sp>
      <p:sp>
        <p:nvSpPr>
          <p:cNvPr id="12" name="Freeform 11"/>
          <p:cNvSpPr/>
          <p:nvPr/>
        </p:nvSpPr>
        <p:spPr>
          <a:xfrm rot="19200000">
            <a:off x="5648968" y="5486489"/>
            <a:ext cx="279404" cy="353869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279403" y="283094"/>
                </a:moveTo>
                <a:lnTo>
                  <a:pt x="139701" y="283094"/>
                </a:lnTo>
                <a:lnTo>
                  <a:pt x="139701" y="353868"/>
                </a:lnTo>
                <a:lnTo>
                  <a:pt x="0" y="176934"/>
                </a:lnTo>
                <a:lnTo>
                  <a:pt x="139701" y="0"/>
                </a:lnTo>
                <a:lnTo>
                  <a:pt x="139701" y="70774"/>
                </a:lnTo>
                <a:lnTo>
                  <a:pt x="279403" y="70774"/>
                </a:lnTo>
                <a:lnTo>
                  <a:pt x="279403" y="28309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674289"/>
              <a:satOff val="10087"/>
              <a:lumOff val="809"/>
              <a:alphaOff val="0"/>
            </a:schemeClr>
          </a:fillRef>
          <a:effectRef idx="2">
            <a:schemeClr val="accent4">
              <a:hueOff val="-1674289"/>
              <a:satOff val="10087"/>
              <a:lumOff val="8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70774" rIns="1" bIns="7077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/>
          </a:p>
        </p:txBody>
      </p:sp>
      <p:sp>
        <p:nvSpPr>
          <p:cNvPr id="13" name="Freeform 12"/>
          <p:cNvSpPr/>
          <p:nvPr/>
        </p:nvSpPr>
        <p:spPr>
          <a:xfrm>
            <a:off x="4654845" y="5650670"/>
            <a:ext cx="1048498" cy="1048498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232386"/>
              <a:satOff val="13449"/>
              <a:lumOff val="1078"/>
              <a:alphaOff val="0"/>
            </a:schemeClr>
          </a:fillRef>
          <a:effectRef idx="2">
            <a:schemeClr val="accent4">
              <a:hueOff val="-2232386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Live Chat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Phone – 800-Why_islam </a:t>
            </a:r>
            <a:endParaRPr lang="en-US" sz="12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4259463" y="5997984"/>
            <a:ext cx="279404" cy="353869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279403" y="283094"/>
                </a:moveTo>
                <a:lnTo>
                  <a:pt x="139701" y="283094"/>
                </a:lnTo>
                <a:lnTo>
                  <a:pt x="139701" y="353868"/>
                </a:lnTo>
                <a:lnTo>
                  <a:pt x="0" y="176934"/>
                </a:lnTo>
                <a:lnTo>
                  <a:pt x="139701" y="0"/>
                </a:lnTo>
                <a:lnTo>
                  <a:pt x="139701" y="70774"/>
                </a:lnTo>
                <a:lnTo>
                  <a:pt x="279403" y="70774"/>
                </a:lnTo>
                <a:lnTo>
                  <a:pt x="279403" y="28309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232386"/>
              <a:satOff val="13449"/>
              <a:lumOff val="1078"/>
              <a:alphaOff val="0"/>
            </a:schemeClr>
          </a:fillRef>
          <a:effectRef idx="2">
            <a:schemeClr val="accent4">
              <a:hueOff val="-2232386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1" tIns="70775" rIns="1" bIns="7077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/>
          </a:p>
        </p:txBody>
      </p:sp>
      <p:sp>
        <p:nvSpPr>
          <p:cNvPr id="15" name="Freeform 14"/>
          <p:cNvSpPr/>
          <p:nvPr/>
        </p:nvSpPr>
        <p:spPr>
          <a:xfrm>
            <a:off x="3079171" y="5650670"/>
            <a:ext cx="1048498" cy="1048498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790482"/>
              <a:satOff val="16812"/>
              <a:lumOff val="1348"/>
              <a:alphaOff val="0"/>
            </a:schemeClr>
          </a:fillRef>
          <a:effectRef idx="2">
            <a:schemeClr val="accent4">
              <a:hueOff val="-2790482"/>
              <a:satOff val="16812"/>
              <a:lumOff val="134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err="1" smtClean="0"/>
              <a:t>Salesforce</a:t>
            </a:r>
            <a:r>
              <a:rPr lang="en-US" sz="1200" b="1" kern="1200" dirty="0" smtClean="0"/>
              <a:t> contact captured</a:t>
            </a:r>
            <a:endParaRPr lang="en-US" sz="1200" b="1" kern="1200" dirty="0"/>
          </a:p>
        </p:txBody>
      </p:sp>
      <p:sp>
        <p:nvSpPr>
          <p:cNvPr id="16" name="Freeform 15"/>
          <p:cNvSpPr/>
          <p:nvPr/>
        </p:nvSpPr>
        <p:spPr>
          <a:xfrm rot="2400000">
            <a:off x="2866258" y="5496656"/>
            <a:ext cx="279404" cy="353868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279403" y="283094"/>
                </a:moveTo>
                <a:lnTo>
                  <a:pt x="139701" y="283094"/>
                </a:lnTo>
                <a:lnTo>
                  <a:pt x="139701" y="353868"/>
                </a:lnTo>
                <a:lnTo>
                  <a:pt x="0" y="176934"/>
                </a:lnTo>
                <a:lnTo>
                  <a:pt x="139701" y="0"/>
                </a:lnTo>
                <a:lnTo>
                  <a:pt x="139701" y="70774"/>
                </a:lnTo>
                <a:lnTo>
                  <a:pt x="279403" y="70774"/>
                </a:lnTo>
                <a:lnTo>
                  <a:pt x="279403" y="28309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790482"/>
              <a:satOff val="16812"/>
              <a:lumOff val="1348"/>
              <a:alphaOff val="0"/>
            </a:schemeClr>
          </a:fillRef>
          <a:effectRef idx="2">
            <a:schemeClr val="accent4">
              <a:hueOff val="-2790482"/>
              <a:satOff val="16812"/>
              <a:lumOff val="134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1" tIns="70774" rIns="0" bIns="7077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/>
          </a:p>
        </p:txBody>
      </p:sp>
      <p:sp>
        <p:nvSpPr>
          <p:cNvPr id="17" name="Freeform 16"/>
          <p:cNvSpPr/>
          <p:nvPr/>
        </p:nvSpPr>
        <p:spPr>
          <a:xfrm>
            <a:off x="1872134" y="4637846"/>
            <a:ext cx="1048498" cy="1048498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3348579"/>
              <a:satOff val="20174"/>
              <a:lumOff val="1617"/>
              <a:alphaOff val="0"/>
            </a:schemeClr>
          </a:fillRef>
          <a:effectRef idx="2">
            <a:schemeClr val="accent4">
              <a:hueOff val="-3348579"/>
              <a:satOff val="20174"/>
              <a:lumOff val="16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local CCTI</a:t>
            </a:r>
          </a:p>
        </p:txBody>
      </p:sp>
      <p:sp>
        <p:nvSpPr>
          <p:cNvPr id="18" name="Freeform 17"/>
          <p:cNvSpPr/>
          <p:nvPr/>
        </p:nvSpPr>
        <p:spPr>
          <a:xfrm rot="4800000">
            <a:off x="2121248" y="4217080"/>
            <a:ext cx="279404" cy="353869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279403" y="283094"/>
                </a:moveTo>
                <a:lnTo>
                  <a:pt x="139701" y="283094"/>
                </a:lnTo>
                <a:lnTo>
                  <a:pt x="139701" y="353868"/>
                </a:lnTo>
                <a:lnTo>
                  <a:pt x="0" y="176934"/>
                </a:lnTo>
                <a:lnTo>
                  <a:pt x="139701" y="0"/>
                </a:lnTo>
                <a:lnTo>
                  <a:pt x="139701" y="70774"/>
                </a:lnTo>
                <a:lnTo>
                  <a:pt x="279403" y="70774"/>
                </a:lnTo>
                <a:lnTo>
                  <a:pt x="279403" y="28309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3348579"/>
              <a:satOff val="20174"/>
              <a:lumOff val="1617"/>
              <a:alphaOff val="0"/>
            </a:schemeClr>
          </a:fillRef>
          <a:effectRef idx="2">
            <a:schemeClr val="accent4">
              <a:hueOff val="-3348579"/>
              <a:satOff val="20174"/>
              <a:lumOff val="16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2" tIns="70774" rIns="-1" bIns="7077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/>
          </a:p>
        </p:txBody>
      </p:sp>
      <p:sp>
        <p:nvSpPr>
          <p:cNvPr id="19" name="Freeform 18"/>
          <p:cNvSpPr/>
          <p:nvPr/>
        </p:nvSpPr>
        <p:spPr>
          <a:xfrm>
            <a:off x="1598521" y="3086110"/>
            <a:ext cx="1048498" cy="1048498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3906675"/>
              <a:satOff val="23537"/>
              <a:lumOff val="1887"/>
              <a:alphaOff val="0"/>
            </a:schemeClr>
          </a:fillRef>
          <a:effectRef idx="2">
            <a:schemeClr val="accent4">
              <a:hueOff val="-3906675"/>
              <a:satOff val="23537"/>
              <a:lumOff val="188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Invite Mosque and Other programs</a:t>
            </a:r>
            <a:endParaRPr lang="en-US" sz="1200" b="1" kern="1200" dirty="0"/>
          </a:p>
        </p:txBody>
      </p:sp>
      <p:sp>
        <p:nvSpPr>
          <p:cNvPr id="20" name="Freeform 19"/>
          <p:cNvSpPr/>
          <p:nvPr/>
        </p:nvSpPr>
        <p:spPr>
          <a:xfrm rot="18000000">
            <a:off x="2373034" y="2757986"/>
            <a:ext cx="279403" cy="353868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0" y="70774"/>
                </a:moveTo>
                <a:lnTo>
                  <a:pt x="139702" y="70774"/>
                </a:lnTo>
                <a:lnTo>
                  <a:pt x="139702" y="0"/>
                </a:lnTo>
                <a:lnTo>
                  <a:pt x="279403" y="176934"/>
                </a:lnTo>
                <a:lnTo>
                  <a:pt x="139702" y="353868"/>
                </a:lnTo>
                <a:lnTo>
                  <a:pt x="139702" y="283094"/>
                </a:lnTo>
                <a:lnTo>
                  <a:pt x="0" y="283094"/>
                </a:lnTo>
                <a:lnTo>
                  <a:pt x="0" y="7077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3906675"/>
              <a:satOff val="23537"/>
              <a:lumOff val="1887"/>
              <a:alphaOff val="0"/>
            </a:schemeClr>
          </a:fillRef>
          <a:effectRef idx="2">
            <a:schemeClr val="accent4">
              <a:hueOff val="-3906675"/>
              <a:satOff val="23537"/>
              <a:lumOff val="188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0774" rIns="83821" bIns="7077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/>
          </a:p>
        </p:txBody>
      </p:sp>
      <p:sp>
        <p:nvSpPr>
          <p:cNvPr id="21" name="Freeform 20"/>
          <p:cNvSpPr/>
          <p:nvPr/>
        </p:nvSpPr>
        <p:spPr>
          <a:xfrm>
            <a:off x="2386358" y="1721536"/>
            <a:ext cx="1048498" cy="1048498"/>
          </a:xfrm>
          <a:custGeom>
            <a:avLst/>
            <a:gdLst>
              <a:gd name="connsiteX0" fmla="*/ 0 w 1048498"/>
              <a:gd name="connsiteY0" fmla="*/ 524249 h 1048498"/>
              <a:gd name="connsiteX1" fmla="*/ 524249 w 1048498"/>
              <a:gd name="connsiteY1" fmla="*/ 0 h 1048498"/>
              <a:gd name="connsiteX2" fmla="*/ 1048498 w 1048498"/>
              <a:gd name="connsiteY2" fmla="*/ 524249 h 1048498"/>
              <a:gd name="connsiteX3" fmla="*/ 524249 w 1048498"/>
              <a:gd name="connsiteY3" fmla="*/ 1048498 h 1048498"/>
              <a:gd name="connsiteX4" fmla="*/ 0 w 1048498"/>
              <a:gd name="connsiteY4" fmla="*/ 524249 h 1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98" h="1048498">
                <a:moveTo>
                  <a:pt x="0" y="524249"/>
                </a:moveTo>
                <a:cubicBezTo>
                  <a:pt x="0" y="234714"/>
                  <a:pt x="234714" y="0"/>
                  <a:pt x="524249" y="0"/>
                </a:cubicBezTo>
                <a:cubicBezTo>
                  <a:pt x="813784" y="0"/>
                  <a:pt x="1048498" y="234714"/>
                  <a:pt x="1048498" y="524249"/>
                </a:cubicBezTo>
                <a:cubicBezTo>
                  <a:pt x="1048498" y="813784"/>
                  <a:pt x="813784" y="1048498"/>
                  <a:pt x="524249" y="1048498"/>
                </a:cubicBezTo>
                <a:cubicBezTo>
                  <a:pt x="234714" y="1048498"/>
                  <a:pt x="0" y="813784"/>
                  <a:pt x="0" y="5242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1"/>
              <a:satOff val="26899"/>
              <a:lumOff val="2156"/>
              <a:alphaOff val="0"/>
            </a:schemeClr>
          </a:fillRef>
          <a:effectRef idx="2">
            <a:schemeClr val="accent4">
              <a:hueOff val="-4464771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789" tIns="168789" rIns="168789" bIns="1687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Invite to </a:t>
            </a:r>
            <a:r>
              <a:rPr lang="en-US" sz="1200" b="1" kern="1200" dirty="0" err="1" smtClean="0"/>
              <a:t>Ahmadi</a:t>
            </a:r>
            <a:r>
              <a:rPr lang="en-US" sz="1200" b="1" kern="1200" dirty="0" smtClean="0"/>
              <a:t> </a:t>
            </a:r>
            <a:r>
              <a:rPr lang="en-US" sz="1200" b="1" kern="1200" dirty="0" smtClean="0"/>
              <a:t>Home</a:t>
            </a:r>
            <a:endParaRPr lang="en-US" sz="1200" b="1" kern="1200" dirty="0"/>
          </a:p>
        </p:txBody>
      </p:sp>
      <p:sp>
        <p:nvSpPr>
          <p:cNvPr id="22" name="Freeform 21"/>
          <p:cNvSpPr/>
          <p:nvPr/>
        </p:nvSpPr>
        <p:spPr>
          <a:xfrm rot="20400000">
            <a:off x="3503800" y="1802099"/>
            <a:ext cx="279403" cy="353868"/>
          </a:xfrm>
          <a:custGeom>
            <a:avLst/>
            <a:gdLst>
              <a:gd name="connsiteX0" fmla="*/ 0 w 279403"/>
              <a:gd name="connsiteY0" fmla="*/ 70774 h 353868"/>
              <a:gd name="connsiteX1" fmla="*/ 139702 w 279403"/>
              <a:gd name="connsiteY1" fmla="*/ 70774 h 353868"/>
              <a:gd name="connsiteX2" fmla="*/ 139702 w 279403"/>
              <a:gd name="connsiteY2" fmla="*/ 0 h 353868"/>
              <a:gd name="connsiteX3" fmla="*/ 279403 w 279403"/>
              <a:gd name="connsiteY3" fmla="*/ 176934 h 353868"/>
              <a:gd name="connsiteX4" fmla="*/ 139702 w 279403"/>
              <a:gd name="connsiteY4" fmla="*/ 353868 h 353868"/>
              <a:gd name="connsiteX5" fmla="*/ 139702 w 279403"/>
              <a:gd name="connsiteY5" fmla="*/ 283094 h 353868"/>
              <a:gd name="connsiteX6" fmla="*/ 0 w 279403"/>
              <a:gd name="connsiteY6" fmla="*/ 283094 h 353868"/>
              <a:gd name="connsiteX7" fmla="*/ 0 w 279403"/>
              <a:gd name="connsiteY7" fmla="*/ 70774 h 3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3" h="353868">
                <a:moveTo>
                  <a:pt x="0" y="70774"/>
                </a:moveTo>
                <a:lnTo>
                  <a:pt x="139702" y="70774"/>
                </a:lnTo>
                <a:lnTo>
                  <a:pt x="139702" y="0"/>
                </a:lnTo>
                <a:lnTo>
                  <a:pt x="279403" y="176934"/>
                </a:lnTo>
                <a:lnTo>
                  <a:pt x="139702" y="353868"/>
                </a:lnTo>
                <a:lnTo>
                  <a:pt x="139702" y="283094"/>
                </a:lnTo>
                <a:lnTo>
                  <a:pt x="0" y="283094"/>
                </a:lnTo>
                <a:lnTo>
                  <a:pt x="0" y="7077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1"/>
              <a:satOff val="26899"/>
              <a:lumOff val="2156"/>
              <a:alphaOff val="0"/>
            </a:schemeClr>
          </a:fillRef>
          <a:effectRef idx="2">
            <a:schemeClr val="accent4">
              <a:hueOff val="-4464771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0774" rIns="83820" bIns="7077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039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Post July </a:t>
            </a:r>
            <a:r>
              <a:rPr lang="en-US" sz="3600" dirty="0" smtClean="0"/>
              <a:t>2016 </a:t>
            </a:r>
            <a:r>
              <a:rPr lang="en-US" sz="3600" dirty="0" err="1" smtClean="0"/>
              <a:t>Tabligh</a:t>
            </a:r>
            <a:r>
              <a:rPr lang="en-US" sz="3600" dirty="0" smtClean="0"/>
              <a:t> Pipeline workflow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337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Performance: July 2016 – June 2017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7481" y="1275270"/>
            <a:ext cx="373852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9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Active </a:t>
            </a:r>
          </a:p>
          <a:p>
            <a:pPr algn="ctr" defTabSz="457200"/>
            <a:r>
              <a:rPr lang="en-US" sz="9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Da’een </a:t>
            </a:r>
          </a:p>
          <a:p>
            <a:pPr algn="ctr" defTabSz="457200"/>
            <a:r>
              <a:rPr lang="en-US" sz="9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599</a:t>
            </a:r>
            <a:endParaRPr lang="en-US" sz="96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928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5802</TotalTime>
  <Words>595</Words>
  <Application>Microsoft Macintosh PowerPoint</Application>
  <PresentationFormat>On-screen Show (4:3)</PresentationFormat>
  <Paragraphs>129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1_Office Theme</vt:lpstr>
      <vt:lpstr>2_Office Theme</vt:lpstr>
      <vt:lpstr>3_Office Theme</vt:lpstr>
      <vt:lpstr>In the Name of Allah, the Gracious, the Merciful  National Tabligh Department, USA</vt:lpstr>
      <vt:lpstr>RTC Program</vt:lpstr>
      <vt:lpstr>Last year – 2016-2017  Report</vt:lpstr>
      <vt:lpstr>Pre July 2016 Tabligh workflow</vt:lpstr>
      <vt:lpstr>H u z o o r  A q d a s</vt:lpstr>
      <vt:lpstr>Approved Shura Tabligh Proposal 2016</vt:lpstr>
      <vt:lpstr>Approved Shura Tabligh Proposal 2016</vt:lpstr>
      <vt:lpstr>Post July 2016 Tabligh Pipeline workflow</vt:lpstr>
      <vt:lpstr>Performance: July 2016 – June 2017</vt:lpstr>
      <vt:lpstr>Performance: July 2016 – June 2017</vt:lpstr>
      <vt:lpstr>Performance: July 2016 – June 2017</vt:lpstr>
      <vt:lpstr>Performance: July 2016 – June 2017</vt:lpstr>
      <vt:lpstr>Performance: July 2016 – June 2017</vt:lpstr>
      <vt:lpstr>Performance: July 2016 – June 2017</vt:lpstr>
      <vt:lpstr>Goals/Plans 2017/18  based on Approved Shura Proposals</vt:lpstr>
      <vt:lpstr>Approved Shura Tabligh Proposal 2016</vt:lpstr>
      <vt:lpstr>Approved Shura Tabligh Proposal 2017</vt:lpstr>
      <vt:lpstr>Approved Shura Tabligh Proposal 2017</vt:lpstr>
      <vt:lpstr>Approved Shura Tabligh Proposal 2017</vt:lpstr>
      <vt:lpstr>Approved Shura Tabligh Proposal 2017</vt:lpstr>
      <vt:lpstr>Goals/Plans 2017-2018  based on Approved Shura Proposals</vt:lpstr>
      <vt:lpstr>PowerPoint Presentation</vt:lpstr>
      <vt:lpstr>2017 - Books Printed fro Tabligh</vt:lpstr>
    </vt:vector>
  </TitlesOfParts>
  <Company>Threat Track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Tabligh Workflow</dc:title>
  <dc:creator>Usman Choudhary</dc:creator>
  <cp:lastModifiedBy>Usman Choudhary</cp:lastModifiedBy>
  <cp:revision>52</cp:revision>
  <dcterms:created xsi:type="dcterms:W3CDTF">2017-02-04T16:31:36Z</dcterms:created>
  <dcterms:modified xsi:type="dcterms:W3CDTF">2017-10-09T04:12:54Z</dcterms:modified>
</cp:coreProperties>
</file>