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5" r:id="rId2"/>
    <p:sldMasterId id="2147483747" r:id="rId3"/>
    <p:sldMasterId id="2147483762" r:id="rId4"/>
  </p:sldMasterIdLst>
  <p:notesMasterIdLst>
    <p:notesMasterId r:id="rId53"/>
  </p:notesMasterIdLst>
  <p:handoutMasterIdLst>
    <p:handoutMasterId r:id="rId54"/>
  </p:handoutMasterIdLst>
  <p:sldIdLst>
    <p:sldId id="297" r:id="rId5"/>
    <p:sldId id="340" r:id="rId6"/>
    <p:sldId id="383" r:id="rId7"/>
    <p:sldId id="301" r:id="rId8"/>
    <p:sldId id="329" r:id="rId9"/>
    <p:sldId id="364" r:id="rId10"/>
    <p:sldId id="365" r:id="rId11"/>
    <p:sldId id="366" r:id="rId12"/>
    <p:sldId id="367" r:id="rId13"/>
    <p:sldId id="368" r:id="rId14"/>
    <p:sldId id="369" r:id="rId15"/>
    <p:sldId id="370" r:id="rId16"/>
    <p:sldId id="371" r:id="rId17"/>
    <p:sldId id="362" r:id="rId18"/>
    <p:sldId id="360" r:id="rId19"/>
    <p:sldId id="363" r:id="rId20"/>
    <p:sldId id="339" r:id="rId21"/>
    <p:sldId id="356" r:id="rId22"/>
    <p:sldId id="344" r:id="rId23"/>
    <p:sldId id="345" r:id="rId24"/>
    <p:sldId id="358" r:id="rId25"/>
    <p:sldId id="341" r:id="rId26"/>
    <p:sldId id="354" r:id="rId27"/>
    <p:sldId id="259" r:id="rId28"/>
    <p:sldId id="257" r:id="rId29"/>
    <p:sldId id="277" r:id="rId30"/>
    <p:sldId id="278" r:id="rId31"/>
    <p:sldId id="280" r:id="rId32"/>
    <p:sldId id="338" r:id="rId33"/>
    <p:sldId id="355" r:id="rId34"/>
    <p:sldId id="342" r:id="rId35"/>
    <p:sldId id="348" r:id="rId36"/>
    <p:sldId id="349" r:id="rId37"/>
    <p:sldId id="350" r:id="rId38"/>
    <p:sldId id="351" r:id="rId39"/>
    <p:sldId id="300" r:id="rId40"/>
    <p:sldId id="382" r:id="rId41"/>
    <p:sldId id="372" r:id="rId42"/>
    <p:sldId id="373" r:id="rId43"/>
    <p:sldId id="374" r:id="rId44"/>
    <p:sldId id="375" r:id="rId45"/>
    <p:sldId id="376" r:id="rId46"/>
    <p:sldId id="377" r:id="rId47"/>
    <p:sldId id="378" r:id="rId48"/>
    <p:sldId id="379" r:id="rId49"/>
    <p:sldId id="380" r:id="rId50"/>
    <p:sldId id="381" r:id="rId51"/>
    <p:sldId id="357"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47" autoAdjust="0"/>
    <p:restoredTop sz="94153" autoAdjust="0"/>
  </p:normalViewPr>
  <p:slideViewPr>
    <p:cSldViewPr snapToGrid="0" snapToObjects="1">
      <p:cViewPr>
        <p:scale>
          <a:sx n="156" d="100"/>
          <a:sy n="156" d="100"/>
        </p:scale>
        <p:origin x="-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Lbls>
            <c:showLegendKey val="0"/>
            <c:showVal val="1"/>
            <c:showCatName val="1"/>
            <c:showSerName val="0"/>
            <c:showPercent val="0"/>
            <c:showBubbleSize val="0"/>
            <c:showLeaderLines val="1"/>
          </c:dLbls>
          <c:cat>
            <c:strRef>
              <c:f>Sheet1!$A$2:$A$4</c:f>
              <c:strCache>
                <c:ptCount val="3"/>
                <c:pt idx="0">
                  <c:v>Engaged</c:v>
                </c:pt>
                <c:pt idx="1">
                  <c:v>Close to Bai’at</c:v>
                </c:pt>
                <c:pt idx="2">
                  <c:v>Bai’ats</c:v>
                </c:pt>
              </c:strCache>
            </c:strRef>
          </c:cat>
          <c:val>
            <c:numRef>
              <c:f>Sheet1!$B$2:$B$4</c:f>
              <c:numCache>
                <c:formatCode>General</c:formatCode>
                <c:ptCount val="3"/>
                <c:pt idx="0">
                  <c:v>8445.0</c:v>
                </c:pt>
                <c:pt idx="1">
                  <c:v>111.0</c:v>
                </c:pt>
                <c:pt idx="2">
                  <c:v>97.0</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146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88FA2939-614F-4308-BE8A-BA22742419CC}" type="datetimeFigureOut">
              <a:rPr lang="en-US"/>
              <a:pPr>
                <a:defRPr/>
              </a:pPr>
              <a:t>2/10/18</a:t>
            </a:fld>
            <a:endParaRPr lang="en-US"/>
          </a:p>
        </p:txBody>
      </p:sp>
      <p:sp>
        <p:nvSpPr>
          <p:cNvPr id="146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146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1533C571-D5B2-4E62-AAC6-8892AC9EF8F5}" type="slidenum">
              <a:rPr lang="en-US"/>
              <a:pPr>
                <a:defRPr/>
              </a:pPr>
              <a:t>‹#›</a:t>
            </a:fld>
            <a:endParaRPr lang="en-US"/>
          </a:p>
        </p:txBody>
      </p:sp>
    </p:spTree>
    <p:extLst>
      <p:ext uri="{BB962C8B-B14F-4D97-AF65-F5344CB8AC3E}">
        <p14:creationId xmlns:p14="http://schemas.microsoft.com/office/powerpoint/2010/main" val="3591086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EA68890-3766-462A-9A6F-E073ADA4180E}" type="datetimeFigureOut">
              <a:rPr lang="en-US"/>
              <a:pPr>
                <a:defRPr/>
              </a:pPr>
              <a:t>2/10/18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2407595-12F7-470D-B79E-2B96B3B7839C}" type="slidenum">
              <a:rPr lang="en-US"/>
              <a:pPr>
                <a:defRPr/>
              </a:pPr>
              <a:t>‹#›</a:t>
            </a:fld>
            <a:endParaRPr lang="en-US"/>
          </a:p>
        </p:txBody>
      </p:sp>
    </p:spTree>
    <p:extLst>
      <p:ext uri="{BB962C8B-B14F-4D97-AF65-F5344CB8AC3E}">
        <p14:creationId xmlns:p14="http://schemas.microsoft.com/office/powerpoint/2010/main" val="11094017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Shape 95"/>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58370" name="Shape 96"/>
          <p:cNvSpPr>
            <a:spLocks noGrp="1" noRot="1" noChangeAspect="1" noTextEdit="1"/>
          </p:cNvSpPr>
          <p:nvPr>
            <p:ph type="sldImg" idx="2"/>
          </p:nvPr>
        </p:nvSpPr>
        <p:spPr bwMode="auto">
          <a:noFill/>
          <a:ln>
            <a:solidFill>
              <a:srgbClr val="000000"/>
            </a:solidFill>
            <a:round/>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Shape 102"/>
          <p:cNvSpPr>
            <a:spLocks noGrp="1" noRot="1" noChangeAspect="1" noTextEdit="1"/>
          </p:cNvSpPr>
          <p:nvPr>
            <p:ph type="sldImg" idx="2"/>
          </p:nvPr>
        </p:nvSpPr>
        <p:spPr bwMode="auto">
          <a:noFill/>
          <a:ln w="9525">
            <a:solidFill>
              <a:srgbClr val="000000"/>
            </a:solidFill>
            <a:miter lim="800000"/>
            <a:headEnd/>
            <a:tailEnd/>
          </a:ln>
        </p:spPr>
      </p:sp>
      <p:sp>
        <p:nvSpPr>
          <p:cNvPr id="60418" name="Shape 103"/>
          <p:cNvSpPr>
            <a:spLocks noGrp="1" noChangeArrowheads="1"/>
          </p:cNvSpPr>
          <p:nvPr>
            <p:ph type="body" idx="1"/>
          </p:nvPr>
        </p:nvSpPr>
        <p:spPr bwMode="auto">
          <a:noFill/>
        </p:spPr>
        <p:txBody>
          <a:bodyPr wrap="square" tIns="45700" bIns="45700" numCol="1" anchor="t" anchorCtr="0" compatLnSpc="1">
            <a:prstTxWarp prst="textNoShape">
              <a:avLst/>
            </a:prstTxWarp>
          </a:bodyPr>
          <a:lstStyle/>
          <a:p>
            <a:pPr eaLnBrk="1" hangingPunct="1">
              <a:spcBef>
                <a:spcPct val="0"/>
              </a:spcBef>
              <a:buSzPct val="25000"/>
            </a:pPr>
            <a:endParaRPr lang="en-US" smtClean="0">
              <a:latin typeface="Arial" charset="0"/>
            </a:endParaRPr>
          </a:p>
          <a:p>
            <a:pPr eaLnBrk="1" hangingPunct="1">
              <a:spcBef>
                <a:spcPct val="0"/>
              </a:spcBef>
              <a:buSzPct val="25000"/>
            </a:pPr>
            <a:endParaRPr lang="en-US" smtClean="0">
              <a:latin typeface="Arial" charset="0"/>
            </a:endParaRPr>
          </a:p>
        </p:txBody>
      </p:sp>
      <p:sp>
        <p:nvSpPr>
          <p:cNvPr id="60419" name="Shape 104"/>
          <p:cNvSpPr txBox="1">
            <a:spLocks noChangeArrowheads="1"/>
          </p:cNvSpPr>
          <p:nvPr/>
        </p:nvSpPr>
        <p:spPr bwMode="auto">
          <a:xfrm>
            <a:off x="3884613" y="8685213"/>
            <a:ext cx="2971800" cy="457200"/>
          </a:xfrm>
          <a:prstGeom prst="rect">
            <a:avLst/>
          </a:prstGeom>
          <a:noFill/>
          <a:ln w="9525">
            <a:noFill/>
            <a:miter lim="800000"/>
            <a:headEnd/>
            <a:tailEnd/>
          </a:ln>
        </p:spPr>
        <p:txBody>
          <a:bodyPr lIns="91425" tIns="45700" rIns="91425" bIns="45700" anchor="b"/>
          <a:lstStyle/>
          <a:p>
            <a:pPr algn="r">
              <a:buClr>
                <a:srgbClr val="000000"/>
              </a:buClr>
              <a:buSzPct val="25000"/>
              <a:buFont typeface="Calibri" pitchFamily="34" charset="0"/>
              <a:buNone/>
            </a:pPr>
            <a:fld id="{B9CDF3E3-5D94-4BB3-ABEB-953EAB48B91C}" type="slidenum">
              <a:rPr lang="en-US" sz="1200">
                <a:solidFill>
                  <a:srgbClr val="000000"/>
                </a:solidFill>
                <a:latin typeface="Calibri" pitchFamily="34" charset="0"/>
                <a:ea typeface="ＭＳ Ｐゴシック" pitchFamily="34" charset="-128"/>
                <a:cs typeface="Calibri" pitchFamily="34" charset="0"/>
                <a:sym typeface="Calibri" pitchFamily="34" charset="0"/>
              </a:rPr>
              <a:pPr algn="r">
                <a:buClr>
                  <a:srgbClr val="000000"/>
                </a:buClr>
                <a:buSzPct val="25000"/>
                <a:buFont typeface="Calibri" pitchFamily="34" charset="0"/>
                <a:buNone/>
              </a:pPr>
              <a:t>7</a:t>
            </a:fld>
            <a:endParaRPr lang="en-US" sz="1200">
              <a:solidFill>
                <a:srgbClr val="000000"/>
              </a:solidFill>
              <a:latin typeface="Calibri" pitchFamily="34" charset="0"/>
              <a:ea typeface="ＭＳ Ｐゴシック" pitchFamily="34" charset="-128"/>
              <a:cs typeface="Calibri" pitchFamily="34" charset="0"/>
              <a:sym typeface="Calibri" pitchFamily="34" charset="0"/>
            </a:endParaRPr>
          </a:p>
        </p:txBody>
      </p:sp>
      <p:sp>
        <p:nvSpPr>
          <p:cNvPr id="60420" name="Shape 105"/>
          <p:cNvSpPr txBox="1">
            <a:spLocks noChangeArrowheads="1"/>
          </p:cNvSpPr>
          <p:nvPr/>
        </p:nvSpPr>
        <p:spPr bwMode="auto">
          <a:xfrm>
            <a:off x="3884613" y="0"/>
            <a:ext cx="2971800" cy="457200"/>
          </a:xfrm>
          <a:prstGeom prst="rect">
            <a:avLst/>
          </a:prstGeom>
          <a:noFill/>
          <a:ln w="9525">
            <a:noFill/>
            <a:miter lim="800000"/>
            <a:headEnd/>
            <a:tailEnd/>
          </a:ln>
        </p:spPr>
        <p:txBody>
          <a:bodyPr lIns="91425" tIns="45700" rIns="91425" bIns="45700"/>
          <a:lstStyle/>
          <a:p>
            <a:pPr algn="r">
              <a:buClr>
                <a:srgbClr val="000000"/>
              </a:buClr>
              <a:buSzPct val="25000"/>
              <a:buFont typeface="Calibri" pitchFamily="34" charset="0"/>
              <a:buNone/>
            </a:pPr>
            <a:r>
              <a:rPr lang="en-US" sz="1200">
                <a:solidFill>
                  <a:srgbClr val="000000"/>
                </a:solidFill>
                <a:latin typeface="Calibri" pitchFamily="34" charset="0"/>
                <a:ea typeface="ＭＳ Ｐゴシック" pitchFamily="34" charset="-128"/>
                <a:cs typeface="Calibri" pitchFamily="34" charset="0"/>
                <a:sym typeface="Calibri" pitchFamily="34"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Shape 116"/>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62466" name="Shape 117"/>
          <p:cNvSpPr>
            <a:spLocks noGrp="1" noRot="1" noChangeAspect="1" noTextEdit="1"/>
          </p:cNvSpPr>
          <p:nvPr>
            <p:ph type="sldImg" idx="2"/>
          </p:nvPr>
        </p:nvSpPr>
        <p:spPr bwMode="auto">
          <a:noFill/>
          <a:ln>
            <a:solidFill>
              <a:srgbClr val="000000"/>
            </a:solidFill>
            <a:round/>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Shape 13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64514" name="Shape 133"/>
          <p:cNvSpPr>
            <a:spLocks noGrp="1" noRot="1" noChangeAspect="1" noTextEdit="1"/>
          </p:cNvSpPr>
          <p:nvPr>
            <p:ph type="sldImg" idx="2"/>
          </p:nvPr>
        </p:nvSpPr>
        <p:spPr bwMode="auto">
          <a:noFill/>
          <a:ln>
            <a:solidFill>
              <a:srgbClr val="000000"/>
            </a:solidFill>
            <a:round/>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Shape 14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66562" name="Shape 143"/>
          <p:cNvSpPr>
            <a:spLocks noGrp="1" noRot="1" noChangeAspect="1" noTextEdit="1"/>
          </p:cNvSpPr>
          <p:nvPr>
            <p:ph type="sldImg" idx="2"/>
          </p:nvPr>
        </p:nvSpPr>
        <p:spPr bwMode="auto">
          <a:noFill/>
          <a:ln>
            <a:solidFill>
              <a:srgbClr val="000000"/>
            </a:solidFill>
            <a:round/>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Shape 159"/>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68610" name="Shape 160"/>
          <p:cNvSpPr>
            <a:spLocks noGrp="1" noRot="1" noChangeAspect="1" noTextEdit="1"/>
          </p:cNvSpPr>
          <p:nvPr>
            <p:ph type="sldImg" idx="2"/>
          </p:nvPr>
        </p:nvSpPr>
        <p:spPr bwMode="auto">
          <a:noFill/>
          <a:ln>
            <a:solidFill>
              <a:srgbClr val="000000"/>
            </a:solidFill>
            <a:round/>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Shape 17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70658" name="Shape 173"/>
          <p:cNvSpPr>
            <a:spLocks noGrp="1" noRot="1" noChangeAspect="1" noTextEdit="1"/>
          </p:cNvSpPr>
          <p:nvPr>
            <p:ph type="sldImg" idx="2"/>
          </p:nvPr>
        </p:nvSpPr>
        <p:spPr bwMode="auto">
          <a:noFill/>
          <a:ln>
            <a:solidFill>
              <a:srgbClr val="000000"/>
            </a:solidFill>
            <a:round/>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Shape 181"/>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72706" name="Shape 182"/>
          <p:cNvSpPr>
            <a:spLocks noGrp="1" noRot="1" noChangeAspect="1" noTextEdit="1"/>
          </p:cNvSpPr>
          <p:nvPr>
            <p:ph type="sldImg" idx="2"/>
          </p:nvPr>
        </p:nvSpPr>
        <p:spPr bwMode="auto">
          <a:noFill/>
          <a:ln>
            <a:solidFill>
              <a:srgbClr val="000000"/>
            </a:solidFill>
            <a:round/>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743462-BF71-4DAE-AB86-347A5223C871}" type="datetimeFigureOut">
              <a:rPr lang="en-US"/>
              <a:pPr>
                <a:defRPr/>
              </a:pPr>
              <a:t>2/10/18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C4CBC1-B27F-4C2A-85AA-31D4C730CCD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3AFF3A-11B7-477A-82DC-073B0D541D31}" type="datetimeFigureOut">
              <a:rPr lang="en-US"/>
              <a:pPr>
                <a:defRPr/>
              </a:pPr>
              <a:t>2/10/18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FC766-6117-4FF2-AA97-7E3A11C2AC8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3E47D8-917B-4B75-B753-1BE12BFA6F8F}" type="datetimeFigureOut">
              <a:rPr lang="en-US"/>
              <a:pPr>
                <a:defRPr/>
              </a:pPr>
              <a:t>2/10/18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FAC62D-2682-49B0-9C4B-D7F557D1943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881" y="3830775"/>
            <a:ext cx="7904594"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97993" y="5148816"/>
            <a:ext cx="6285261" cy="800025"/>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54FDCE8A-CDAA-4067-9FDD-F96E52DAD16F}"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DAF8CD17-2F50-4228-B8AA-1AFA07C1D5A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486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54847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0CD7819F-4B3A-41DA-B9C3-BAF632D9E29E}"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99258CF3-7388-43A9-9226-67E3CAC54FF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49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49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58826EB7-B5C5-4036-BD2C-7A0B7A4C5314}" type="datetimeFigureOut">
              <a:rPr lang="en-US"/>
              <a:pPr>
                <a:defRPr/>
              </a:pPr>
              <a:t>2/10/18</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C27FA981-8DDC-484C-8FEF-4900ACE99E3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2529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2529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D81138BF-39AD-4FB7-B05E-C61AEF227F44}" type="datetimeFigureOut">
              <a:rPr lang="en-US"/>
              <a:pPr>
                <a:defRPr/>
              </a:pPr>
              <a:t>2/10/18</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C5AC551C-D691-486D-93D2-66405BD5AE2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032A7BE5-0D69-47A5-89E3-E5D105C8B7B2}" type="datetimeFigureOut">
              <a:rPr lang="en-US"/>
              <a:pPr>
                <a:defRPr/>
              </a:pPr>
              <a:t>2/10/18</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57DB2C14-21D9-49B7-9449-B4F9B48CF77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B3FC4649-7220-41F2-96BB-84D44DFCC331}" type="datetimeFigureOut">
              <a:rPr lang="en-US"/>
              <a:pPr>
                <a:defRPr/>
              </a:pPr>
              <a:t>2/10/18</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CD126720-B5BB-4923-9B04-C036E58B1AA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1655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0035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F00A34BD-DD9D-435C-9578-E89BE0A1C5BF}" type="datetimeFigureOut">
              <a:rPr lang="en-US"/>
              <a:pPr>
                <a:defRPr/>
              </a:pPr>
              <a:t>2/10/18</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519E91FD-2D49-44F8-8D2B-E4A7D53142A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7A99FC-7F6C-40EE-9DD3-DA46AF058485}" type="datetimeFigureOut">
              <a:rPr lang="en-US"/>
              <a:pPr>
                <a:defRPr/>
              </a:pPr>
              <a:t>2/10/18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B78175-C74E-493A-968D-0090DB54A062}"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18613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4720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75287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1BB4B83A-B175-4879-9929-9D7462B938C7}" type="datetimeFigureOut">
              <a:rPr lang="en-US"/>
              <a:pPr>
                <a:defRPr/>
              </a:pPr>
              <a:t>2/10/18</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F9E41A5A-EEF7-49D5-93D1-9A5A9D97395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D3A1F9BA-0566-4EF5-8E6A-5939A5F18ADB}"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B5943002-65FE-4B83-AE5C-92A546B514A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1422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14228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EF0F794D-6B05-4F60-A077-3E4701C4B259}"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95D27C2E-1997-463A-A924-60730F01BBA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881" y="3830775"/>
            <a:ext cx="7904594"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97993" y="5148816"/>
            <a:ext cx="6285261" cy="800025"/>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8663EF22-651B-46AE-BCA2-868E9B337081}"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37F7196D-9408-461E-8224-D136AD389F5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486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54847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1FD62755-47AA-43D1-AAB8-545810FE1ECB}"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F8D3CE2E-39FF-4E29-B728-C1A639BADF16}"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49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49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953AFB3D-E74F-46BD-A5EA-680F5CEFB88D}" type="datetimeFigureOut">
              <a:rPr lang="en-US"/>
              <a:pPr>
                <a:defRPr/>
              </a:pPr>
              <a:t>2/10/18</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F6658F00-EB1E-4D6B-8F9C-A8D519FCF71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2529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2529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0C886B0D-0E08-401A-9068-FED42BAF1663}" type="datetimeFigureOut">
              <a:rPr lang="en-US"/>
              <a:pPr>
                <a:defRPr/>
              </a:pPr>
              <a:t>2/10/18</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7A4C806D-B420-4DEE-A332-5459BFFC70B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478485EF-07B3-4D0F-88D7-79AE637DABEA}" type="datetimeFigureOut">
              <a:rPr lang="en-US"/>
              <a:pPr>
                <a:defRPr/>
              </a:pPr>
              <a:t>2/10/18</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5C0B0935-BA28-464B-AC05-D1E6120D7C6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0A765DBE-83C8-49FB-B022-F619601B1434}" type="datetimeFigureOut">
              <a:rPr lang="en-US"/>
              <a:pPr>
                <a:defRPr/>
              </a:pPr>
              <a:t>2/10/18</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EF77FFCA-7DE5-4753-A30F-36E4C4F3DC7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2141BB1-49C2-4B1C-9854-C5F893B1DD07}" type="datetimeFigureOut">
              <a:rPr lang="en-US"/>
              <a:pPr>
                <a:defRPr/>
              </a:pPr>
              <a:t>2/10/18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F24B08-1087-4014-BB75-ECE89A86CC01}"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1655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0035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43BF1324-DA8D-44E5-84EB-0A1A405CCA15}" type="datetimeFigureOut">
              <a:rPr lang="en-US"/>
              <a:pPr>
                <a:defRPr/>
              </a:pPr>
              <a:t>2/10/18</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56E0E5AA-0CDB-40AF-B42D-526A6BA1284E}"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18613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4720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75287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797422D1-2E90-49B7-863B-13D9C7B0E46E}" type="datetimeFigureOut">
              <a:rPr lang="en-US"/>
              <a:pPr>
                <a:defRPr/>
              </a:pPr>
              <a:t>2/10/18</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A2B2EDE3-802B-4093-BA4D-784D3467814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7645A424-2D51-4061-88A3-4E9F39B00B39}"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B8E242F4-A830-4FF6-81B8-0EE2B072F60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1422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14228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CBFC6399-24C0-4E02-A246-7FD7FEC93F0E}" type="datetimeFigureOut">
              <a:rPr lang="en-US"/>
              <a:pPr>
                <a:defRPr/>
              </a:pPr>
              <a:t>2/10/18</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white">
                    <a:lumMod val="50000"/>
                  </a:prstClr>
                </a:solidFill>
                <a:latin typeface="Times New Roman"/>
                <a:cs typeface="Times New Roman"/>
              </a:defRPr>
            </a:lvl1pPr>
          </a:lstStyle>
          <a:p>
            <a:pPr>
              <a:defRPr/>
            </a:pPr>
            <a:fld id="{FFC9EC18-AF1D-451A-AA1E-3636E3DA18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1">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819651" y="2809875"/>
            <a:ext cx="3943350" cy="942975"/>
          </a:xfrm>
          <a:prstGeom prst="rect">
            <a:avLst/>
          </a:prstGeom>
          <a:noFill/>
          <a:ln>
            <a:noFill/>
          </a:ln>
        </p:spPr>
        <p:txBody>
          <a:bodyPr/>
          <a:lstStyle>
            <a:lvl1pPr marL="0" marR="0" lvl="0" indent="0" algn="l"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body" idx="1"/>
          </p:nvPr>
        </p:nvSpPr>
        <p:spPr>
          <a:xfrm>
            <a:off x="4819650" y="4267200"/>
            <a:ext cx="3562350" cy="1409700"/>
          </a:xfrm>
          <a:prstGeom prst="rect">
            <a:avLst/>
          </a:prstGeom>
          <a:noFill/>
          <a:ln>
            <a:noFill/>
          </a:ln>
        </p:spPr>
        <p:txBody>
          <a:bodyPr/>
          <a:lstStyle>
            <a:lvl1pPr marL="0" marR="0" lvl="0" indent="0" algn="l" rtl="0">
              <a:spcBef>
                <a:spcPts val="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1pPr>
            <a:lvl2pPr marL="742950" marR="0" lvl="1" indent="-285750"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2pPr>
            <a:lvl3pPr marL="1143000" marR="0" lvl="2" indent="-228600"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3pPr>
            <a:lvl4pPr marL="1600200" marR="0" lvl="3" indent="-228600" algn="l" rtl="0">
              <a:spcBef>
                <a:spcPts val="260"/>
              </a:spcBef>
              <a:buClr>
                <a:schemeClr val="dk1"/>
              </a:buClr>
              <a:buFont typeface="Arial"/>
              <a:buNone/>
              <a:defRPr sz="13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690626" y="1346947"/>
            <a:ext cx="7667244" cy="80683"/>
          </a:xfrm>
          <a:prstGeom prst="rect">
            <a:avLst/>
          </a:prstGeom>
          <a:blipFill dpi="0" rotWithShape="1">
            <a:blip r:embed="rId2">
              <a:alphaModFix amt="85000"/>
              <a:lum bright="70000" contrast="-70000"/>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5" name="Rectangle 7"/>
          <p:cNvSpPr/>
          <p:nvPr/>
        </p:nvSpPr>
        <p:spPr>
          <a:xfrm>
            <a:off x="690626" y="4299697"/>
            <a:ext cx="7667244" cy="80683"/>
          </a:xfrm>
          <a:prstGeom prst="rect">
            <a:avLst/>
          </a:prstGeom>
          <a:blipFill dpi="0" rotWithShape="1">
            <a:blip r:embed="rId2">
              <a:alphaModFix amt="85000"/>
              <a:lum bright="70000" contrast="-70000"/>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6" name="Rectangle 8"/>
          <p:cNvSpPr/>
          <p:nvPr/>
        </p:nvSpPr>
        <p:spPr>
          <a:xfrm>
            <a:off x="690626" y="1484779"/>
            <a:ext cx="7667244" cy="2743200"/>
          </a:xfrm>
          <a:prstGeom prst="rect">
            <a:avLst/>
          </a:prstGeom>
          <a:blipFill dpi="0" rotWithShape="1">
            <a:blip r:embed="rId2">
              <a:alphaModFix amt="85000"/>
              <a:lum bright="70000" contrast="-70000"/>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grpSp>
        <p:nvGrpSpPr>
          <p:cNvPr id="7" name="Group 9"/>
          <p:cNvGrpSpPr>
            <a:grpSpLocks/>
          </p:cNvGrpSpPr>
          <p:nvPr/>
        </p:nvGrpSpPr>
        <p:grpSpPr bwMode="auto">
          <a:xfrm>
            <a:off x="7237413" y="4068763"/>
            <a:ext cx="809625" cy="1081087"/>
            <a:chOff x="9685338" y="4460675"/>
            <a:chExt cx="1080904" cy="1080902"/>
          </a:xfrm>
        </p:grpSpPr>
        <p:sp>
          <p:nvSpPr>
            <p:cNvPr id="8" name="Oval 10"/>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anchor="ctr"/>
            <a:lstStyle/>
            <a:p>
              <a:pPr algn="ctr" fontAlgn="auto">
                <a:spcBef>
                  <a:spcPts val="0"/>
                </a:spcBef>
                <a:spcAft>
                  <a:spcPts val="0"/>
                </a:spcAft>
                <a:defRPr/>
              </a:pPr>
              <a:endParaRPr lang="en-US" sz="2000" kern="0" dirty="0">
                <a:solidFill>
                  <a:prstClr val="white"/>
                </a:solidFill>
                <a:latin typeface="Rockwell Extra Bold" pitchFamily="18" charset="0"/>
                <a:cs typeface="+mn-cs"/>
              </a:endParaRPr>
            </a:p>
          </p:txBody>
        </p:sp>
        <p:sp>
          <p:nvSpPr>
            <p:cNvPr id="9" name="Oval 11"/>
            <p:cNvSpPr/>
            <p:nvPr/>
          </p:nvSpPr>
          <p:spPr>
            <a:xfrm>
              <a:off x="9793428" y="4568607"/>
              <a:ext cx="864723" cy="865039"/>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dirty="0">
                <a:solidFill>
                  <a:prstClr val="white"/>
                </a:solidFill>
                <a:latin typeface="Calibri"/>
                <a:cs typeface="+mn-cs"/>
              </a:endParaRPr>
            </a:p>
          </p:txBody>
        </p:sp>
      </p:grpSp>
      <p:sp>
        <p:nvSpPr>
          <p:cNvPr id="2" name="Title 1"/>
          <p:cNvSpPr>
            <a:spLocks noGrp="1"/>
          </p:cNvSpPr>
          <p:nvPr>
            <p:ph type="ctrTitle"/>
          </p:nvPr>
        </p:nvSpPr>
        <p:spPr>
          <a:xfrm>
            <a:off x="788670" y="1432223"/>
            <a:ext cx="7475220" cy="3035808"/>
          </a:xfrm>
        </p:spPr>
        <p:txBody>
          <a:bodyPr>
            <a:noAutofit/>
          </a:bodyPr>
          <a:lstStyle>
            <a:lvl1pPr algn="l">
              <a:lnSpc>
                <a:spcPct val="80000"/>
              </a:lnSpc>
              <a:defRPr sz="9600" cap="all" baseline="0">
                <a:blipFill dpi="0" rotWithShape="1">
                  <a:blip r:embed="rId3"/>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10" name="Date Placeholder 3"/>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3060F947-F8A5-4B46-B39F-07BD28B4A925}" type="datetimeFigureOut">
              <a:rPr lang="en-US"/>
              <a:pPr>
                <a:defRPr/>
              </a:pPr>
              <a:t>2/10/18</a:t>
            </a:fld>
            <a:endParaRPr lang="en-US" dirty="0"/>
          </a:p>
        </p:txBody>
      </p:sp>
      <p:sp>
        <p:nvSpPr>
          <p:cNvPr id="11" name="Footer Placeholder 4"/>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12" name="Slide Number Placeholder 5"/>
          <p:cNvSpPr>
            <a:spLocks noGrp="1"/>
          </p:cNvSpPr>
          <p:nvPr>
            <p:ph type="sldNum" sz="quarter" idx="12"/>
          </p:nvPr>
        </p:nvSpPr>
        <p:spPr>
          <a:xfrm>
            <a:off x="7194550" y="4289425"/>
            <a:ext cx="895350" cy="639763"/>
          </a:xfrm>
        </p:spPr>
        <p:txBody>
          <a:bodyPr rtlCol="0"/>
          <a:lstStyle>
            <a:lvl1pPr fontAlgn="auto">
              <a:spcBef>
                <a:spcPts val="0"/>
              </a:spcBef>
              <a:spcAft>
                <a:spcPts val="0"/>
              </a:spcAft>
              <a:defRPr sz="2800">
                <a:latin typeface="Rockwell Condensed"/>
                <a:cs typeface="+mn-cs"/>
              </a:defRPr>
            </a:lvl1pPr>
          </a:lstStyle>
          <a:p>
            <a:pPr>
              <a:defRPr/>
            </a:pPr>
            <a:fld id="{1155DE83-59F0-4960-8311-EB946074152B}"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61223D3B-C2CA-4FC8-AB89-1630CD54F467}" type="datetimeFigureOut">
              <a:rPr lang="en-US"/>
              <a:pPr>
                <a:defRPr/>
              </a:pPr>
              <a:t>2/10/18</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902F4DFE-44F8-42E0-AC41-7896F0933824}"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p:cNvSpPr/>
          <p:nvPr/>
        </p:nvSpPr>
        <p:spPr>
          <a:xfrm>
            <a:off x="0" y="4917989"/>
            <a:ext cx="9144000" cy="1940010"/>
          </a:xfrm>
          <a:prstGeom prst="rect">
            <a:avLst/>
          </a:prstGeom>
          <a:blipFill dpi="0" rotWithShape="1">
            <a:blip r:embed="rId2">
              <a:alphaModFix amt="85000"/>
              <a:lum bright="70000" contrast="-70000"/>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grpSp>
        <p:nvGrpSpPr>
          <p:cNvPr id="5" name="Group 7"/>
          <p:cNvGrpSpPr>
            <a:grpSpLocks/>
          </p:cNvGrpSpPr>
          <p:nvPr/>
        </p:nvGrpSpPr>
        <p:grpSpPr bwMode="auto">
          <a:xfrm>
            <a:off x="673100" y="2325688"/>
            <a:ext cx="811213" cy="1081087"/>
            <a:chOff x="9685338" y="4460675"/>
            <a:chExt cx="1080904" cy="1080902"/>
          </a:xfrm>
        </p:grpSpPr>
        <p:sp>
          <p:nvSpPr>
            <p:cNvPr id="6" name="Oval 8"/>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anchor="ctr"/>
            <a:lstStyle/>
            <a:p>
              <a:pPr algn="ctr" fontAlgn="auto">
                <a:spcBef>
                  <a:spcPts val="0"/>
                </a:spcBef>
                <a:spcAft>
                  <a:spcPts val="0"/>
                </a:spcAft>
                <a:defRPr/>
              </a:pPr>
              <a:endParaRPr lang="en-US" sz="2000" kern="0" dirty="0">
                <a:solidFill>
                  <a:prstClr val="white"/>
                </a:solidFill>
                <a:latin typeface="Rockwell Extra Bold" pitchFamily="18" charset="0"/>
                <a:cs typeface="+mn-cs"/>
              </a:endParaRPr>
            </a:p>
          </p:txBody>
        </p:sp>
        <p:sp>
          <p:nvSpPr>
            <p:cNvPr id="7" name="Oval 9"/>
            <p:cNvSpPr/>
            <p:nvPr/>
          </p:nvSpPr>
          <p:spPr>
            <a:xfrm>
              <a:off x="9793217" y="4568607"/>
              <a:ext cx="865145" cy="865039"/>
            </a:xfrm>
            <a:prstGeom prst="ellipse">
              <a:avLst/>
            </a:prstGeom>
            <a:no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dirty="0">
                <a:solidFill>
                  <a:prstClr val="white"/>
                </a:solidFill>
                <a:latin typeface="Calibri"/>
                <a:cs typeface="+mn-cs"/>
              </a:endParaRPr>
            </a:p>
          </p:txBody>
        </p:sp>
      </p:grpSp>
      <p:sp>
        <p:nvSpPr>
          <p:cNvPr id="2" name="Title 1"/>
          <p:cNvSpPr>
            <a:spLocks noGrp="1"/>
          </p:cNvSpPr>
          <p:nvPr>
            <p:ph type="title"/>
          </p:nvPr>
        </p:nvSpPr>
        <p:spPr>
          <a:xfrm>
            <a:off x="1625346" y="1225296"/>
            <a:ext cx="6960870" cy="3520440"/>
          </a:xfrm>
        </p:spPr>
        <p:txBody>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a:xfrm>
            <a:off x="6445250" y="6272213"/>
            <a:ext cx="1982788" cy="365125"/>
          </a:xfrm>
        </p:spPr>
        <p:txBody>
          <a:bodyPr rtlCol="0"/>
          <a:lstStyle>
            <a:lvl1pPr fontAlgn="auto">
              <a:spcBef>
                <a:spcPts val="0"/>
              </a:spcBef>
              <a:spcAft>
                <a:spcPts val="0"/>
              </a:spcAft>
              <a:defRPr>
                <a:latin typeface="Rockwell"/>
                <a:cs typeface="+mn-cs"/>
              </a:defRPr>
            </a:lvl1pPr>
          </a:lstStyle>
          <a:p>
            <a:pPr>
              <a:defRPr/>
            </a:pPr>
            <a:fld id="{A4B7CB12-B2AB-4997-9214-4F1CC435B7A6}" type="datetimeFigureOut">
              <a:rPr lang="en-US"/>
              <a:pPr>
                <a:defRPr/>
              </a:pPr>
              <a:t>2/10/18</a:t>
            </a:fld>
            <a:endParaRPr lang="en-US" dirty="0"/>
          </a:p>
        </p:txBody>
      </p:sp>
      <p:sp>
        <p:nvSpPr>
          <p:cNvPr id="9" name="Footer Placeholder 4"/>
          <p:cNvSpPr>
            <a:spLocks noGrp="1"/>
          </p:cNvSpPr>
          <p:nvPr>
            <p:ph type="ftr" sz="quarter" idx="11"/>
          </p:nvPr>
        </p:nvSpPr>
        <p:spPr>
          <a:xfrm>
            <a:off x="1636713" y="6272213"/>
            <a:ext cx="4746625" cy="365125"/>
          </a:xfrm>
        </p:spPr>
        <p:txBody>
          <a:bodyPr rtlCol="0"/>
          <a:lstStyle>
            <a:lvl1pPr fontAlgn="auto">
              <a:spcBef>
                <a:spcPts val="0"/>
              </a:spcBef>
              <a:spcAft>
                <a:spcPts val="0"/>
              </a:spcAft>
              <a:defRPr>
                <a:latin typeface="Rockwell"/>
                <a:cs typeface="+mn-cs"/>
              </a:defRPr>
            </a:lvl1pPr>
          </a:lstStyle>
          <a:p>
            <a:pPr>
              <a:defRPr/>
            </a:pPr>
            <a:endParaRPr lang="en-US"/>
          </a:p>
        </p:txBody>
      </p:sp>
      <p:sp>
        <p:nvSpPr>
          <p:cNvPr id="10" name="Slide Number Placeholder 5"/>
          <p:cNvSpPr>
            <a:spLocks noGrp="1"/>
          </p:cNvSpPr>
          <p:nvPr>
            <p:ph type="sldNum" sz="quarter" idx="12"/>
          </p:nvPr>
        </p:nvSpPr>
        <p:spPr>
          <a:xfrm>
            <a:off x="633413" y="2506663"/>
            <a:ext cx="890587" cy="719137"/>
          </a:xfrm>
        </p:spPr>
        <p:txBody>
          <a:bodyPr rtlCol="0"/>
          <a:lstStyle>
            <a:lvl1pPr fontAlgn="auto">
              <a:spcBef>
                <a:spcPts val="0"/>
              </a:spcBef>
              <a:spcAft>
                <a:spcPts val="0"/>
              </a:spcAft>
              <a:defRPr sz="2800">
                <a:latin typeface="Rockwell Condensed"/>
                <a:cs typeface="+mn-cs"/>
              </a:defRPr>
            </a:lvl1pPr>
          </a:lstStyle>
          <a:p>
            <a:pPr>
              <a:defRPr/>
            </a:pPr>
            <a:fld id="{9192F1E8-2CBA-40A9-8AF6-BCA6F0063FA6}"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313643A0-D0A9-4C96-B969-C8D317E18A93}" type="datetimeFigureOut">
              <a:rPr lang="en-US"/>
              <a:pPr>
                <a:defRPr/>
              </a:pPr>
              <a:t>2/10/18</a:t>
            </a:fld>
            <a:endParaRPr lang="en-US" dirty="0"/>
          </a:p>
        </p:txBody>
      </p:sp>
      <p:sp>
        <p:nvSpPr>
          <p:cNvPr id="6" name="Footer Placeholder 5"/>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67EE4D36-0144-49F1-BB34-E4FBCF00E65F}"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743200"/>
            <a:ext cx="356616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6"/>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11F0C343-BAE1-4BE6-AE06-146E49BDEF25}" type="datetimeFigureOut">
              <a:rPr lang="en-US"/>
              <a:pPr>
                <a:defRPr/>
              </a:pPr>
              <a:t>2/10/18</a:t>
            </a:fld>
            <a:endParaRPr lang="en-US" dirty="0"/>
          </a:p>
        </p:txBody>
      </p:sp>
      <p:sp>
        <p:nvSpPr>
          <p:cNvPr id="8" name="Footer Placeholder 7"/>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8F4CCB7D-AB6C-46F9-A686-B558C2268A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30C61B0-C765-4666-AF82-4EEE88E50E12}" type="datetimeFigureOut">
              <a:rPr lang="en-US"/>
              <a:pPr>
                <a:defRPr/>
              </a:pPr>
              <a:t>2/10/18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1424E5-C780-4BB0-8FC5-0C399AEBCB99}"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F0D24D9E-F7F2-436E-9F46-37E48C3C5BE1}" type="datetimeFigureOut">
              <a:rPr lang="en-US"/>
              <a:pPr>
                <a:defRPr/>
              </a:pPr>
              <a:t>2/10/18</a:t>
            </a:fld>
            <a:endParaRPr lang="en-US" dirty="0"/>
          </a:p>
        </p:txBody>
      </p:sp>
      <p:sp>
        <p:nvSpPr>
          <p:cNvPr id="4" name="Footer Placeholder 3"/>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774E122E-ACD5-4B15-BE9D-DF242A100E61}"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5EDF82F9-D381-4866-9A2F-FDBD658523A3}" type="datetimeFigureOut">
              <a:rPr lang="en-US"/>
              <a:pPr>
                <a:defRPr/>
              </a:pPr>
              <a:t>2/10/18</a:t>
            </a:fld>
            <a:endParaRPr lang="en-US" dirty="0"/>
          </a:p>
        </p:txBody>
      </p:sp>
      <p:sp>
        <p:nvSpPr>
          <p:cNvPr id="3" name="Footer Placeholder 2"/>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A4F9043B-2D64-485A-B258-DDFF43FDFE45}"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p:cNvSpPr/>
          <p:nvPr/>
        </p:nvSpPr>
        <p:spPr>
          <a:xfrm>
            <a:off x="6227806" y="1"/>
            <a:ext cx="2916194" cy="6857999"/>
          </a:xfrm>
          <a:prstGeom prst="rect">
            <a:avLst/>
          </a:prstGeom>
          <a:blipFill dpi="0" rotWithShape="1">
            <a:blip r:embed="rId2">
              <a:alphaModFix amt="60000"/>
              <a:lum bright="70000" contrast="-70000"/>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grpSp>
        <p:nvGrpSpPr>
          <p:cNvPr id="6" name="Group 8"/>
          <p:cNvGrpSpPr>
            <a:grpSpLocks noChangeAspect="1"/>
          </p:cNvGrpSpPr>
          <p:nvPr/>
        </p:nvGrpSpPr>
        <p:grpSpPr bwMode="auto">
          <a:xfrm>
            <a:off x="8551863" y="6229350"/>
            <a:ext cx="342900" cy="457200"/>
            <a:chOff x="11361456" y="6195813"/>
            <a:chExt cx="548640" cy="548640"/>
          </a:xfrm>
        </p:grpSpPr>
        <p:sp>
          <p:nvSpPr>
            <p:cNvPr id="7" name="Oval 9"/>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anchor="ctr"/>
            <a:lstStyle/>
            <a:p>
              <a:pPr algn="ctr" fontAlgn="auto">
                <a:spcBef>
                  <a:spcPts val="0"/>
                </a:spcBef>
                <a:spcAft>
                  <a:spcPts val="0"/>
                </a:spcAft>
                <a:defRPr/>
              </a:pPr>
              <a:endParaRPr lang="en-US" sz="2000" kern="0" dirty="0">
                <a:solidFill>
                  <a:prstClr val="white"/>
                </a:solidFill>
                <a:latin typeface="Rockwell Extra Bold" pitchFamily="18" charset="0"/>
                <a:cs typeface="+mn-cs"/>
              </a:endParaRPr>
            </a:p>
          </p:txBody>
        </p:sp>
        <p:sp>
          <p:nvSpPr>
            <p:cNvPr id="8" name="Oval 10"/>
            <p:cNvSpPr/>
            <p:nvPr/>
          </p:nvSpPr>
          <p:spPr>
            <a:xfrm>
              <a:off x="11397016" y="6230103"/>
              <a:ext cx="477520" cy="480060"/>
            </a:xfrm>
            <a:prstGeom prst="ellipse">
              <a:avLst/>
            </a:prstGeom>
            <a:noFill/>
            <a:ln w="127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dirty="0">
                <a:solidFill>
                  <a:prstClr val="white"/>
                </a:solidFill>
                <a:latin typeface="Calibri"/>
                <a:cs typeface="+mn-cs"/>
              </a:endParaRPr>
            </a:p>
          </p:txBody>
        </p:sp>
      </p:grpSp>
      <p:sp>
        <p:nvSpPr>
          <p:cNvPr id="2" name="Title 1"/>
          <p:cNvSpPr>
            <a:spLocks noGrp="1"/>
          </p:cNvSpPr>
          <p:nvPr>
            <p:ph type="title"/>
          </p:nvPr>
        </p:nvSpPr>
        <p:spPr>
          <a:xfrm>
            <a:off x="6412230" y="685800"/>
            <a:ext cx="2400300" cy="1737360"/>
          </a:xfrm>
        </p:spPr>
        <p:txBody>
          <a:bodyPr anchor="b"/>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E9CC47BA-DD33-4958-95B8-1422E4D16BBF}" type="datetimeFigureOut">
              <a:rPr lang="en-US"/>
              <a:pPr>
                <a:defRPr/>
              </a:pPr>
              <a:t>2/10/18</a:t>
            </a:fld>
            <a:endParaRPr lang="en-US" dirty="0"/>
          </a:p>
        </p:txBody>
      </p:sp>
      <p:sp>
        <p:nvSpPr>
          <p:cNvPr id="10" name="Footer Placeholder 5"/>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11" name="Slide Number Placeholder 6"/>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A8277BB6-CB35-4F76-9AFB-F2918FD67A0E}"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0"/>
          <p:cNvSpPr/>
          <p:nvPr/>
        </p:nvSpPr>
        <p:spPr>
          <a:xfrm>
            <a:off x="6227806" y="1"/>
            <a:ext cx="2916194" cy="6857999"/>
          </a:xfrm>
          <a:prstGeom prst="rect">
            <a:avLst/>
          </a:prstGeom>
          <a:blipFill dpi="0" rotWithShape="1">
            <a:blip r:embed="rId2">
              <a:alphaModFix amt="60000"/>
              <a:lum bright="70000" contrast="-70000"/>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grpSp>
        <p:nvGrpSpPr>
          <p:cNvPr id="6" name="Group 7"/>
          <p:cNvGrpSpPr>
            <a:grpSpLocks noChangeAspect="1"/>
          </p:cNvGrpSpPr>
          <p:nvPr/>
        </p:nvGrpSpPr>
        <p:grpSpPr bwMode="auto">
          <a:xfrm>
            <a:off x="8551863" y="6229350"/>
            <a:ext cx="342900" cy="457200"/>
            <a:chOff x="11361456" y="6195813"/>
            <a:chExt cx="548640" cy="548640"/>
          </a:xfrm>
        </p:grpSpPr>
        <p:sp>
          <p:nvSpPr>
            <p:cNvPr id="7" name="Oval 8"/>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anchor="ctr"/>
            <a:lstStyle/>
            <a:p>
              <a:pPr algn="ctr" fontAlgn="auto">
                <a:spcBef>
                  <a:spcPts val="0"/>
                </a:spcBef>
                <a:spcAft>
                  <a:spcPts val="0"/>
                </a:spcAft>
                <a:defRPr/>
              </a:pPr>
              <a:endParaRPr lang="en-US" sz="2000" kern="0" dirty="0">
                <a:solidFill>
                  <a:prstClr val="white"/>
                </a:solidFill>
                <a:latin typeface="Rockwell Extra Bold" pitchFamily="18" charset="0"/>
                <a:cs typeface="+mn-cs"/>
              </a:endParaRPr>
            </a:p>
          </p:txBody>
        </p:sp>
        <p:sp>
          <p:nvSpPr>
            <p:cNvPr id="8" name="Oval 9"/>
            <p:cNvSpPr/>
            <p:nvPr/>
          </p:nvSpPr>
          <p:spPr>
            <a:xfrm>
              <a:off x="11397016" y="6230103"/>
              <a:ext cx="477520" cy="480060"/>
            </a:xfrm>
            <a:prstGeom prst="ellipse">
              <a:avLst/>
            </a:prstGeom>
            <a:noFill/>
            <a:ln w="127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dirty="0">
                <a:solidFill>
                  <a:prstClr val="white"/>
                </a:solidFill>
                <a:latin typeface="Calibri"/>
                <a:cs typeface="+mn-cs"/>
              </a:endParaRPr>
            </a:p>
          </p:txBody>
        </p:sp>
      </p:grpSp>
      <p:sp>
        <p:nvSpPr>
          <p:cNvPr id="2" name="Title 1"/>
          <p:cNvSpPr>
            <a:spLocks noGrp="1"/>
          </p:cNvSpPr>
          <p:nvPr>
            <p:ph type="title"/>
          </p:nvPr>
        </p:nvSpPr>
        <p:spPr>
          <a:xfrm>
            <a:off x="6412230" y="685800"/>
            <a:ext cx="2400300" cy="1737360"/>
          </a:xfrm>
        </p:spPr>
        <p:txBody>
          <a:bodyPr anchor="b"/>
          <a:lstStyle>
            <a:lvl1pPr>
              <a:defRPr sz="3200" b="1"/>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61DFF494-DBA1-49D9-B2AC-13F4D6746E52}" type="datetimeFigureOut">
              <a:rPr lang="en-US"/>
              <a:pPr>
                <a:defRPr/>
              </a:pPr>
              <a:t>2/10/18</a:t>
            </a:fld>
            <a:endParaRPr lang="en-US" dirty="0"/>
          </a:p>
        </p:txBody>
      </p:sp>
      <p:sp>
        <p:nvSpPr>
          <p:cNvPr id="10" name="Slide Number Placeholder 6"/>
          <p:cNvSpPr>
            <a:spLocks noGrp="1"/>
          </p:cNvSpPr>
          <p:nvPr>
            <p:ph type="sldNum" sz="quarter" idx="11"/>
          </p:nvPr>
        </p:nvSpPr>
        <p:spPr/>
        <p:txBody>
          <a:bodyPr rtlCol="0"/>
          <a:lstStyle>
            <a:lvl1pPr fontAlgn="auto">
              <a:spcBef>
                <a:spcPts val="0"/>
              </a:spcBef>
              <a:spcAft>
                <a:spcPts val="0"/>
              </a:spcAft>
              <a:defRPr>
                <a:latin typeface="Rockwell Condensed"/>
                <a:cs typeface="+mn-cs"/>
              </a:defRPr>
            </a:lvl1pPr>
          </a:lstStyle>
          <a:p>
            <a:pPr>
              <a:defRPr/>
            </a:pPr>
            <a:fld id="{59EF2683-522E-4D4D-9B00-B1F04DFE38EC}"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7CFB59CE-20FC-490B-BD1C-CE0BFB3E5156}" type="datetimeFigureOut">
              <a:rPr lang="en-US"/>
              <a:pPr>
                <a:defRPr/>
              </a:pPr>
              <a:t>2/10/18</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6349B35B-FDFE-4C63-BC14-6BB69D6F6D6D}"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fontAlgn="auto">
              <a:spcBef>
                <a:spcPts val="0"/>
              </a:spcBef>
              <a:spcAft>
                <a:spcPts val="0"/>
              </a:spcAft>
              <a:defRPr>
                <a:latin typeface="Rockwell"/>
                <a:cs typeface="+mn-cs"/>
              </a:defRPr>
            </a:lvl1pPr>
          </a:lstStyle>
          <a:p>
            <a:pPr>
              <a:defRPr/>
            </a:pPr>
            <a:fld id="{B707385A-020A-44F2-9839-DBF2713E960E}" type="datetimeFigureOut">
              <a:rPr lang="en-US"/>
              <a:pPr>
                <a:defRPr/>
              </a:pPr>
              <a:t>2/10/18</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latin typeface="Rockwell"/>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latin typeface="Rockwell Condensed"/>
                <a:cs typeface="+mn-cs"/>
              </a:defRPr>
            </a:lvl1pPr>
          </a:lstStyle>
          <a:p>
            <a:pPr>
              <a:defRPr/>
            </a:pPr>
            <a:fld id="{7B9A76EB-4730-4AAB-8CF3-02886B0CE1B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D673AE3-D577-4384-85FE-EC0F51BE36EE}" type="datetimeFigureOut">
              <a:rPr lang="en-US"/>
              <a:pPr>
                <a:defRPr/>
              </a:pPr>
              <a:t>2/10/18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F21869-854D-4C44-8B35-B77901CDA02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648146A-B2D5-4F72-83E4-E2EF88B229E3}" type="datetimeFigureOut">
              <a:rPr lang="en-US"/>
              <a:pPr>
                <a:defRPr/>
              </a:pPr>
              <a:t>2/10/18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33AE486-03C3-4EC8-A80C-1F6BCC35A77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E51156-1962-4C24-8EA6-908113B9EB5E}" type="datetimeFigureOut">
              <a:rPr lang="en-US"/>
              <a:pPr>
                <a:defRPr/>
              </a:pPr>
              <a:t>2/10/18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CB97B42-3FEA-4FF5-8D13-C42CE56D728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E8D036-5FF9-4786-B4DD-48C803301713}" type="datetimeFigureOut">
              <a:rPr lang="en-US"/>
              <a:pPr>
                <a:defRPr/>
              </a:pPr>
              <a:t>2/10/18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2C9769-A351-4876-9DCF-04BDB657E9C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914452-13C2-445C-A63F-046299512A6E}" type="datetimeFigureOut">
              <a:rPr lang="en-US"/>
              <a:pPr>
                <a:defRPr/>
              </a:pPr>
              <a:t>2/10/18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B18F79-0A77-4177-A630-DAC48C7F2BB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96049E7-9295-4DBE-97CF-0F0D8637F949}" type="datetimeFigureOut">
              <a:rPr lang="en-US"/>
              <a:pPr>
                <a:defRPr/>
              </a:pPr>
              <a:t>2/10/18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FA90157-8B96-4412-8940-E49D551FAA2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3697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5753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Times New Roman" pitchFamily="18" charset="0"/>
                <a:cs typeface="Times New Roman" pitchFamily="18" charset="0"/>
              </a:defRPr>
            </a:lvl1pPr>
          </a:lstStyle>
          <a:p>
            <a:pPr>
              <a:defRPr/>
            </a:pPr>
            <a:fld id="{07119900-E1C2-48D7-914F-199DA368769A}" type="datetimeFigureOut">
              <a:rPr lang="en-US"/>
              <a:pPr>
                <a:defRPr/>
              </a:pPr>
              <a:t>2/10/18</a:t>
            </a:fld>
            <a:endParaRPr lang="en-US"/>
          </a:p>
        </p:txBody>
      </p:sp>
      <p:sp>
        <p:nvSpPr>
          <p:cNvPr id="5" name="Footer Placeholder 4"/>
          <p:cNvSpPr>
            <a:spLocks noGrp="1"/>
          </p:cNvSpPr>
          <p:nvPr>
            <p:ph type="ftr" sz="quarter" idx="3"/>
          </p:nvPr>
        </p:nvSpPr>
        <p:spPr>
          <a:xfrm>
            <a:off x="3124200" y="55753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Times New Roman" pitchFamily="18" charset="0"/>
                <a:cs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55753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F7F7F"/>
                </a:solidFill>
                <a:latin typeface="Times New Roman" pitchFamily="18" charset="0"/>
                <a:cs typeface="Times New Roman" pitchFamily="18" charset="0"/>
              </a:defRPr>
            </a:lvl1pPr>
          </a:lstStyle>
          <a:p>
            <a:pPr>
              <a:defRPr/>
            </a:pPr>
            <a:fld id="{AB7336E6-3B18-47C4-AA7C-DEEC3CDF1DE7}" type="slidenum">
              <a:rPr lang="en-US"/>
              <a:pPr>
                <a:defRPr/>
              </a:pPr>
              <a:t>‹#›</a:t>
            </a:fld>
            <a:endParaRPr lang="en-US"/>
          </a:p>
        </p:txBody>
      </p:sp>
      <p:sp>
        <p:nvSpPr>
          <p:cNvPr id="7" name="fl"/>
          <p:cNvSpPr txBox="1"/>
          <p:nvPr userDrawn="1"/>
        </p:nvSpPr>
        <p:spPr>
          <a:xfrm>
            <a:off x="0" y="6519863"/>
            <a:ext cx="9144000" cy="369887"/>
          </a:xfrm>
          <a:prstGeom prst="rect">
            <a:avLst/>
          </a:prstGeom>
          <a:noFill/>
        </p:spPr>
        <p:txBody>
          <a:bodyPr>
            <a:spAutoFit/>
          </a:bodyPr>
          <a:lstStyle/>
          <a:p>
            <a:pPr defTabSz="457200" fontAlgn="auto">
              <a:spcBef>
                <a:spcPts val="0"/>
              </a:spcBef>
              <a:spcAft>
                <a:spcPts val="0"/>
              </a:spcAft>
              <a:defRPr/>
            </a:pPr>
            <a:endParaRPr lang="en-US">
              <a:solidFill>
                <a:prstClr val="black"/>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457200" rtl="0" eaLnBrk="0" fontAlgn="base" hangingPunct="0">
        <a:spcBef>
          <a:spcPct val="0"/>
        </a:spcBef>
        <a:spcAft>
          <a:spcPct val="0"/>
        </a:spcAft>
        <a:defRPr sz="4400" kern="1200">
          <a:solidFill>
            <a:schemeClr val="tx1"/>
          </a:solidFill>
          <a:latin typeface="Times New Roman"/>
          <a:ea typeface="+mj-ea"/>
          <a:cs typeface="Times New Roman"/>
        </a:defRPr>
      </a:lvl1pPr>
      <a:lvl2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defTabSz="457200" rtl="0" fontAlgn="base">
        <a:spcBef>
          <a:spcPct val="0"/>
        </a:spcBef>
        <a:spcAft>
          <a:spcPct val="0"/>
        </a:spcAft>
        <a:defRPr sz="4400">
          <a:solidFill>
            <a:schemeClr val="tx1"/>
          </a:solidFill>
          <a:latin typeface="Times New Roman" pitchFamily="18" charset="0"/>
          <a:cs typeface="Times New Roman" pitchFamily="18" charset="0"/>
        </a:defRPr>
      </a:lvl6pPr>
      <a:lvl7pPr marL="914400" algn="ctr" defTabSz="457200" rtl="0" fontAlgn="base">
        <a:spcBef>
          <a:spcPct val="0"/>
        </a:spcBef>
        <a:spcAft>
          <a:spcPct val="0"/>
        </a:spcAft>
        <a:defRPr sz="4400">
          <a:solidFill>
            <a:schemeClr val="tx1"/>
          </a:solidFill>
          <a:latin typeface="Times New Roman" pitchFamily="18" charset="0"/>
          <a:cs typeface="Times New Roman" pitchFamily="18" charset="0"/>
        </a:defRPr>
      </a:lvl7pPr>
      <a:lvl8pPr marL="1371600" algn="ctr" defTabSz="457200" rtl="0" fontAlgn="base">
        <a:spcBef>
          <a:spcPct val="0"/>
        </a:spcBef>
        <a:spcAft>
          <a:spcPct val="0"/>
        </a:spcAft>
        <a:defRPr sz="4400">
          <a:solidFill>
            <a:schemeClr val="tx1"/>
          </a:solidFill>
          <a:latin typeface="Times New Roman" pitchFamily="18" charset="0"/>
          <a:cs typeface="Times New Roman" pitchFamily="18" charset="0"/>
        </a:defRPr>
      </a:lvl8pPr>
      <a:lvl9pPr marL="1828800" algn="ctr" defTabSz="457200" rtl="0" fontAlgn="base">
        <a:spcBef>
          <a:spcPct val="0"/>
        </a:spcBef>
        <a:spcAft>
          <a:spcPct val="0"/>
        </a:spcAft>
        <a:defRPr sz="4400">
          <a:solidFill>
            <a:schemeClr val="tx1"/>
          </a:solidFill>
          <a:latin typeface="Times New Roman" pitchFamily="18" charset="0"/>
          <a:cs typeface="Times New Roman" pitchFamily="18"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a:ea typeface="+mn-ea"/>
          <a:cs typeface="Times New Roman"/>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a:ea typeface="+mn-ea"/>
          <a:cs typeface="Times New Roman"/>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a:ea typeface="+mn-ea"/>
          <a:cs typeface="Times New Roman"/>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mn-ea"/>
          <a:cs typeface="Times New Roman"/>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3697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5753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7F7F7F"/>
                </a:solidFill>
                <a:latin typeface="Times New Roman" pitchFamily="18" charset="0"/>
                <a:cs typeface="Times New Roman" pitchFamily="18" charset="0"/>
              </a:defRPr>
            </a:lvl1pPr>
          </a:lstStyle>
          <a:p>
            <a:pPr>
              <a:defRPr/>
            </a:pPr>
            <a:fld id="{A998324E-C887-425D-BD4C-04C4BEE17E54}" type="datetimeFigureOut">
              <a:rPr lang="en-US"/>
              <a:pPr>
                <a:defRPr/>
              </a:pPr>
              <a:t>2/10/18</a:t>
            </a:fld>
            <a:endParaRPr lang="en-US"/>
          </a:p>
        </p:txBody>
      </p:sp>
      <p:sp>
        <p:nvSpPr>
          <p:cNvPr id="5" name="Footer Placeholder 4"/>
          <p:cNvSpPr>
            <a:spLocks noGrp="1"/>
          </p:cNvSpPr>
          <p:nvPr>
            <p:ph type="ftr" sz="quarter" idx="3"/>
          </p:nvPr>
        </p:nvSpPr>
        <p:spPr>
          <a:xfrm>
            <a:off x="3124200" y="55753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Times New Roman" pitchFamily="18" charset="0"/>
                <a:cs typeface="Times New Roman" pitchFamily="18" charset="0"/>
              </a:defRPr>
            </a:lvl1pPr>
          </a:lstStyle>
          <a:p>
            <a:pPr>
              <a:defRPr/>
            </a:pPr>
            <a:endParaRPr lang="en-US"/>
          </a:p>
        </p:txBody>
      </p:sp>
      <p:sp>
        <p:nvSpPr>
          <p:cNvPr id="6" name="Slide Number Placeholder 5"/>
          <p:cNvSpPr>
            <a:spLocks noGrp="1"/>
          </p:cNvSpPr>
          <p:nvPr>
            <p:ph type="sldNum" sz="quarter" idx="4"/>
          </p:nvPr>
        </p:nvSpPr>
        <p:spPr>
          <a:xfrm>
            <a:off x="6553200" y="55753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F7F7F"/>
                </a:solidFill>
                <a:latin typeface="Times New Roman" pitchFamily="18" charset="0"/>
                <a:cs typeface="Times New Roman" pitchFamily="18" charset="0"/>
              </a:defRPr>
            </a:lvl1pPr>
          </a:lstStyle>
          <a:p>
            <a:pPr>
              <a:defRPr/>
            </a:pPr>
            <a:fld id="{4C38AE27-6EEF-458A-AF8E-5152B0C6D027}" type="slidenum">
              <a:rPr lang="en-US"/>
              <a:pPr>
                <a:defRPr/>
              </a:pPr>
              <a:t>‹#›</a:t>
            </a:fld>
            <a:endParaRPr lang="en-US"/>
          </a:p>
        </p:txBody>
      </p:sp>
      <p:sp>
        <p:nvSpPr>
          <p:cNvPr id="7" name="fl"/>
          <p:cNvSpPr txBox="1"/>
          <p:nvPr userDrawn="1"/>
        </p:nvSpPr>
        <p:spPr>
          <a:xfrm>
            <a:off x="0" y="6519863"/>
            <a:ext cx="9144000" cy="369887"/>
          </a:xfrm>
          <a:prstGeom prst="rect">
            <a:avLst/>
          </a:prstGeom>
          <a:noFill/>
        </p:spPr>
        <p:txBody>
          <a:bodyPr>
            <a:spAutoFit/>
          </a:bodyPr>
          <a:lstStyle/>
          <a:p>
            <a:pPr defTabSz="457200" fontAlgn="auto">
              <a:spcBef>
                <a:spcPts val="0"/>
              </a:spcBef>
              <a:spcAft>
                <a:spcPts val="0"/>
              </a:spcAft>
              <a:defRPr/>
            </a:pPr>
            <a:endParaRPr lang="en-US">
              <a:solidFill>
                <a:prstClr val="black"/>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ctr" defTabSz="457200" rtl="0" eaLnBrk="0" fontAlgn="base" hangingPunct="0">
        <a:spcBef>
          <a:spcPct val="0"/>
        </a:spcBef>
        <a:spcAft>
          <a:spcPct val="0"/>
        </a:spcAft>
        <a:defRPr sz="4400" kern="1200">
          <a:solidFill>
            <a:schemeClr val="tx1"/>
          </a:solidFill>
          <a:latin typeface="Times New Roman"/>
          <a:ea typeface="+mj-ea"/>
          <a:cs typeface="Times New Roman"/>
        </a:defRPr>
      </a:lvl1pPr>
      <a:lvl2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defTabSz="457200" rtl="0" fontAlgn="base">
        <a:spcBef>
          <a:spcPct val="0"/>
        </a:spcBef>
        <a:spcAft>
          <a:spcPct val="0"/>
        </a:spcAft>
        <a:defRPr sz="4400">
          <a:solidFill>
            <a:schemeClr val="tx1"/>
          </a:solidFill>
          <a:latin typeface="Times New Roman" pitchFamily="18" charset="0"/>
          <a:cs typeface="Times New Roman" pitchFamily="18" charset="0"/>
        </a:defRPr>
      </a:lvl6pPr>
      <a:lvl7pPr marL="914400" algn="ctr" defTabSz="457200" rtl="0" fontAlgn="base">
        <a:spcBef>
          <a:spcPct val="0"/>
        </a:spcBef>
        <a:spcAft>
          <a:spcPct val="0"/>
        </a:spcAft>
        <a:defRPr sz="4400">
          <a:solidFill>
            <a:schemeClr val="tx1"/>
          </a:solidFill>
          <a:latin typeface="Times New Roman" pitchFamily="18" charset="0"/>
          <a:cs typeface="Times New Roman" pitchFamily="18" charset="0"/>
        </a:defRPr>
      </a:lvl7pPr>
      <a:lvl8pPr marL="1371600" algn="ctr" defTabSz="457200" rtl="0" fontAlgn="base">
        <a:spcBef>
          <a:spcPct val="0"/>
        </a:spcBef>
        <a:spcAft>
          <a:spcPct val="0"/>
        </a:spcAft>
        <a:defRPr sz="4400">
          <a:solidFill>
            <a:schemeClr val="tx1"/>
          </a:solidFill>
          <a:latin typeface="Times New Roman" pitchFamily="18" charset="0"/>
          <a:cs typeface="Times New Roman" pitchFamily="18" charset="0"/>
        </a:defRPr>
      </a:lvl8pPr>
      <a:lvl9pPr marL="1828800" algn="ctr" defTabSz="457200" rtl="0" fontAlgn="base">
        <a:spcBef>
          <a:spcPct val="0"/>
        </a:spcBef>
        <a:spcAft>
          <a:spcPct val="0"/>
        </a:spcAft>
        <a:defRPr sz="4400">
          <a:solidFill>
            <a:schemeClr val="tx1"/>
          </a:solidFill>
          <a:latin typeface="Times New Roman" pitchFamily="18" charset="0"/>
          <a:cs typeface="Times New Roman" pitchFamily="18"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a:ea typeface="+mn-ea"/>
          <a:cs typeface="Times New Roman"/>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a:ea typeface="+mn-ea"/>
          <a:cs typeface="Times New Roman"/>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a:ea typeface="+mn-ea"/>
          <a:cs typeface="Times New Roman"/>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mn-ea"/>
          <a:cs typeface="Times New Roman"/>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1688" y="484188"/>
            <a:ext cx="7543800" cy="1609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915" name="Text Placeholder 2"/>
          <p:cNvSpPr>
            <a:spLocks noGrp="1"/>
          </p:cNvSpPr>
          <p:nvPr>
            <p:ph type="body" idx="1"/>
          </p:nvPr>
        </p:nvSpPr>
        <p:spPr bwMode="auto">
          <a:xfrm>
            <a:off x="801688" y="2120900"/>
            <a:ext cx="7543800" cy="4051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973763" y="6272213"/>
            <a:ext cx="2454275"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696464"/>
                </a:solidFill>
                <a:latin typeface="Rockwell" pitchFamily="18" charset="0"/>
              </a:defRPr>
            </a:lvl1pPr>
          </a:lstStyle>
          <a:p>
            <a:pPr>
              <a:defRPr/>
            </a:pPr>
            <a:fld id="{D3A75B41-300C-405A-9019-01E66EF2AB4C}" type="datetimeFigureOut">
              <a:rPr lang="en-US"/>
              <a:pPr>
                <a:defRPr/>
              </a:pPr>
              <a:t>2/10/18</a:t>
            </a:fld>
            <a:endParaRPr lang="en-US"/>
          </a:p>
        </p:txBody>
      </p:sp>
      <p:sp>
        <p:nvSpPr>
          <p:cNvPr id="5" name="Footer Placeholder 4"/>
          <p:cNvSpPr>
            <a:spLocks noGrp="1"/>
          </p:cNvSpPr>
          <p:nvPr>
            <p:ph type="ftr" sz="quarter" idx="3"/>
          </p:nvPr>
        </p:nvSpPr>
        <p:spPr>
          <a:xfrm>
            <a:off x="815975" y="6272213"/>
            <a:ext cx="4746625" cy="365125"/>
          </a:xfrm>
          <a:prstGeom prst="rect">
            <a:avLst/>
          </a:prstGeom>
        </p:spPr>
        <p:txBody>
          <a:bodyPr vert="horz" wrap="square" lIns="91440" tIns="45720" rIns="91440" bIns="45720" numCol="1" anchor="ctr" anchorCtr="0" compatLnSpc="1">
            <a:prstTxWarp prst="textNoShape">
              <a:avLst/>
            </a:prstTxWarp>
          </a:bodyPr>
          <a:lstStyle>
            <a:lvl1pPr>
              <a:defRPr sz="1100">
                <a:solidFill>
                  <a:srgbClr val="696464"/>
                </a:solidFill>
                <a:latin typeface="Rockwell" pitchFamily="18" charset="0"/>
              </a:defRPr>
            </a:lvl1pPr>
          </a:lstStyle>
          <a:p>
            <a:pPr>
              <a:defRPr/>
            </a:pPr>
            <a:endParaRPr lang="en-US"/>
          </a:p>
        </p:txBody>
      </p:sp>
      <p:grpSp>
        <p:nvGrpSpPr>
          <p:cNvPr id="38918" name="Group 6"/>
          <p:cNvGrpSpPr>
            <a:grpSpLocks noChangeAspect="1"/>
          </p:cNvGrpSpPr>
          <p:nvPr/>
        </p:nvGrpSpPr>
        <p:grpSpPr bwMode="auto">
          <a:xfrm>
            <a:off x="8551863" y="6229350"/>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anchor="ctr"/>
            <a:lstStyle/>
            <a:p>
              <a:pPr algn="ctr" fontAlgn="auto">
                <a:spcBef>
                  <a:spcPts val="0"/>
                </a:spcBef>
                <a:spcAft>
                  <a:spcPts val="0"/>
                </a:spcAft>
                <a:defRPr/>
              </a:pPr>
              <a:endParaRPr lang="en-US" sz="2000" kern="0" dirty="0">
                <a:solidFill>
                  <a:prstClr val="white"/>
                </a:solidFill>
                <a:latin typeface="Rockwell Extra Bold" pitchFamily="18" charset="0"/>
                <a:cs typeface="+mn-cs"/>
              </a:endParaRPr>
            </a:p>
          </p:txBody>
        </p:sp>
        <p:sp>
          <p:nvSpPr>
            <p:cNvPr id="9" name="Oval 8"/>
            <p:cNvSpPr/>
            <p:nvPr/>
          </p:nvSpPr>
          <p:spPr>
            <a:xfrm>
              <a:off x="11397016" y="6230103"/>
              <a:ext cx="477520" cy="480060"/>
            </a:xfrm>
            <a:prstGeom prst="ellipse">
              <a:avLst/>
            </a:prstGeom>
            <a:noFill/>
            <a:ln w="12700" cap="flat" cmpd="sng" algn="ctr">
              <a:solidFill>
                <a:srgbClr val="FFFFFF"/>
              </a:solidFill>
              <a:prstDash val="solid"/>
            </a:ln>
            <a:effectLst/>
          </p:spPr>
          <p:txBody>
            <a:bodyPr anchor="ctr"/>
            <a:lstStyle/>
            <a:p>
              <a:pPr algn="ctr" fontAlgn="auto">
                <a:spcBef>
                  <a:spcPts val="0"/>
                </a:spcBef>
                <a:spcAft>
                  <a:spcPts val="0"/>
                </a:spcAft>
                <a:defRPr/>
              </a:pPr>
              <a:endParaRPr lang="en-US" kern="0" dirty="0">
                <a:solidFill>
                  <a:prstClr val="white"/>
                </a:solidFill>
                <a:latin typeface="Calibri"/>
                <a:cs typeface="+mn-cs"/>
              </a:endParaRPr>
            </a:p>
          </p:txBody>
        </p:sp>
      </p:grpSp>
      <p:sp>
        <p:nvSpPr>
          <p:cNvPr id="6" name="Slide Number Placeholder 5"/>
          <p:cNvSpPr>
            <a:spLocks noGrp="1"/>
          </p:cNvSpPr>
          <p:nvPr>
            <p:ph type="sldNum" sz="quarter" idx="4"/>
          </p:nvPr>
        </p:nvSpPr>
        <p:spPr>
          <a:xfrm>
            <a:off x="8483600" y="6272213"/>
            <a:ext cx="479425" cy="365125"/>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latin typeface="Rockwell Condensed" pitchFamily="18" charset="0"/>
              </a:defRPr>
            </a:lvl1pPr>
          </a:lstStyle>
          <a:p>
            <a:pPr>
              <a:defRPr/>
            </a:pPr>
            <a:fld id="{E08949B8-9617-4069-95D9-CF7A339F7C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hf sldNum="0" hdr="0" ftr="0" dt="0"/>
  <p:txStyles>
    <p:titleStyle>
      <a:lvl1pPr algn="l" rtl="0" eaLnBrk="0" fontAlgn="base" hangingPunct="0">
        <a:lnSpc>
          <a:spcPct val="90000"/>
        </a:lnSpc>
        <a:spcBef>
          <a:spcPct val="0"/>
        </a:spcBef>
        <a:spcAft>
          <a:spcPct val="0"/>
        </a:spcAft>
        <a:defRPr sz="5400" kern="1200" cap="all">
          <a:blipFill>
            <a:blip r:embed="rId14">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Rockwell Condensed" pitchFamily="18" charset="0"/>
        </a:defRPr>
      </a:lvl2pPr>
      <a:lvl3pPr algn="l" rtl="0" eaLnBrk="0" fontAlgn="base" hangingPunct="0">
        <a:lnSpc>
          <a:spcPct val="90000"/>
        </a:lnSpc>
        <a:spcBef>
          <a:spcPct val="0"/>
        </a:spcBef>
        <a:spcAft>
          <a:spcPct val="0"/>
        </a:spcAft>
        <a:defRPr sz="5400">
          <a:solidFill>
            <a:schemeClr val="tx1"/>
          </a:solidFill>
          <a:latin typeface="Rockwell Condensed" pitchFamily="18" charset="0"/>
        </a:defRPr>
      </a:lvl3pPr>
      <a:lvl4pPr algn="l" rtl="0" eaLnBrk="0" fontAlgn="base" hangingPunct="0">
        <a:lnSpc>
          <a:spcPct val="90000"/>
        </a:lnSpc>
        <a:spcBef>
          <a:spcPct val="0"/>
        </a:spcBef>
        <a:spcAft>
          <a:spcPct val="0"/>
        </a:spcAft>
        <a:defRPr sz="5400">
          <a:solidFill>
            <a:schemeClr val="tx1"/>
          </a:solidFill>
          <a:latin typeface="Rockwell Condensed" pitchFamily="18" charset="0"/>
        </a:defRPr>
      </a:lvl4pPr>
      <a:lvl5pPr algn="l" rtl="0" eaLnBrk="0" fontAlgn="base" hangingPunct="0">
        <a:lnSpc>
          <a:spcPct val="90000"/>
        </a:lnSpc>
        <a:spcBef>
          <a:spcPct val="0"/>
        </a:spcBef>
        <a:spcAft>
          <a:spcPct val="0"/>
        </a:spcAft>
        <a:defRPr sz="5400">
          <a:solidFill>
            <a:schemeClr val="tx1"/>
          </a:solidFill>
          <a:latin typeface="Rockwell Condensed" pitchFamily="18" charset="0"/>
        </a:defRPr>
      </a:lvl5pPr>
      <a:lvl6pPr marL="457200" algn="l" rtl="0" fontAlgn="base">
        <a:lnSpc>
          <a:spcPct val="90000"/>
        </a:lnSpc>
        <a:spcBef>
          <a:spcPct val="0"/>
        </a:spcBef>
        <a:spcAft>
          <a:spcPct val="0"/>
        </a:spcAft>
        <a:defRPr sz="5400">
          <a:solidFill>
            <a:schemeClr val="tx1"/>
          </a:solidFill>
          <a:latin typeface="Rockwell Condensed" pitchFamily="18" charset="0"/>
        </a:defRPr>
      </a:lvl6pPr>
      <a:lvl7pPr marL="914400" algn="l" rtl="0" fontAlgn="base">
        <a:lnSpc>
          <a:spcPct val="90000"/>
        </a:lnSpc>
        <a:spcBef>
          <a:spcPct val="0"/>
        </a:spcBef>
        <a:spcAft>
          <a:spcPct val="0"/>
        </a:spcAft>
        <a:defRPr sz="5400">
          <a:solidFill>
            <a:schemeClr val="tx1"/>
          </a:solidFill>
          <a:latin typeface="Rockwell Condensed" pitchFamily="18" charset="0"/>
        </a:defRPr>
      </a:lvl7pPr>
      <a:lvl8pPr marL="1371600" algn="l" rtl="0" fontAlgn="base">
        <a:lnSpc>
          <a:spcPct val="90000"/>
        </a:lnSpc>
        <a:spcBef>
          <a:spcPct val="0"/>
        </a:spcBef>
        <a:spcAft>
          <a:spcPct val="0"/>
        </a:spcAft>
        <a:defRPr sz="5400">
          <a:solidFill>
            <a:schemeClr val="tx1"/>
          </a:solidFill>
          <a:latin typeface="Rockwell Condensed" pitchFamily="18" charset="0"/>
        </a:defRPr>
      </a:lvl8pPr>
      <a:lvl9pPr marL="1828800" algn="l" rtl="0" fontAlgn="base">
        <a:lnSpc>
          <a:spcPct val="90000"/>
        </a:lnSpc>
        <a:spcBef>
          <a:spcPct val="0"/>
        </a:spcBef>
        <a:spcAft>
          <a:spcPct val="0"/>
        </a:spcAft>
        <a:defRPr sz="5400">
          <a:solidFill>
            <a:schemeClr val="tx1"/>
          </a:solidFill>
          <a:latin typeface="Rockwell Condensed"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hyperlink" Target="mailto:tabligh.helpdesk@ahmadiyya.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hyperlink" Target="https://drive.google.com/open?id=0By_BS7dJs5tPR2wzbzJhVEZQWWc" TargetMode="External"/><Relationship Id="rId3" Type="http://schemas.openxmlformats.org/officeDocument/2006/relationships/image" Target="../media/image24.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5.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6.tiff"/><Relationship Id="rId3" Type="http://schemas.openxmlformats.org/officeDocument/2006/relationships/image" Target="../media/image27.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hyperlink" Target="mailto:tabligh.zzz@ahmadiyya.u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hyperlink" Target="https://amc-usa.force.com/" TargetMode="External"/><Relationship Id="rId3" Type="http://schemas.openxmlformats.org/officeDocument/2006/relationships/image" Target="../media/image28.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9.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0.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 y="2725738"/>
            <a:ext cx="8843963" cy="677862"/>
          </a:xfrm>
        </p:spPr>
        <p:txBody>
          <a:bodyPr rtlCol="0">
            <a:noAutofit/>
          </a:bodyPr>
          <a:lstStyle/>
          <a:p>
            <a:pPr marL="0" indent="0" algn="ctr" eaLnBrk="1" fontAlgn="auto" hangingPunct="1">
              <a:spcAft>
                <a:spcPts val="0"/>
              </a:spcAft>
              <a:buFont typeface="Arial"/>
              <a:buNone/>
              <a:defRPr/>
            </a:pPr>
            <a:r>
              <a:rPr lang="en-US" sz="72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Regional </a:t>
            </a:r>
            <a:r>
              <a:rPr lang="en-US" sz="7200"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Tabligh</a:t>
            </a:r>
            <a:r>
              <a:rPr lang="en-US" sz="72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Conference 2017</a:t>
            </a:r>
          </a:p>
        </p:txBody>
      </p:sp>
      <p:sp>
        <p:nvSpPr>
          <p:cNvPr id="53250" name="Title 1"/>
          <p:cNvSpPr>
            <a:spLocks noGrp="1"/>
          </p:cNvSpPr>
          <p:nvPr>
            <p:ph type="title"/>
          </p:nvPr>
        </p:nvSpPr>
        <p:spPr>
          <a:xfrm>
            <a:off x="576263" y="200025"/>
            <a:ext cx="7323137" cy="1436688"/>
          </a:xfrm>
        </p:spPr>
        <p:txBody>
          <a:bodyPr/>
          <a:lstStyle/>
          <a:p>
            <a:pPr eaLnBrk="1" hangingPunct="1"/>
            <a:r>
              <a:rPr lang="en-US" sz="2000" b="1" smtClean="0"/>
              <a:t>In the Name of Allah, the Gracious, the Merciful</a:t>
            </a:r>
            <a:br>
              <a:rPr lang="en-US" sz="2000" b="1" smtClean="0"/>
            </a:br>
            <a:r>
              <a:rPr lang="en-US" sz="2000" b="1" smtClean="0"/>
              <a:t/>
            </a:r>
            <a:br>
              <a:rPr lang="en-US" sz="2000" b="1" smtClean="0"/>
            </a:br>
            <a:r>
              <a:rPr lang="en-US" sz="3600" b="1" smtClean="0"/>
              <a:t>National Tabligh Department, USA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hape 145"/>
          <p:cNvSpPr>
            <a:spLocks noGrp="1" noChangeArrowheads="1"/>
          </p:cNvSpPr>
          <p:nvPr>
            <p:ph type="title"/>
          </p:nvPr>
        </p:nvSpPr>
        <p:spPr>
          <a:xfrm>
            <a:off x="914400" y="169863"/>
            <a:ext cx="8229600" cy="711200"/>
          </a:xfrm>
        </p:spPr>
        <p:txBody>
          <a:bodyPr tIns="45700" bIns="45700"/>
          <a:lstStyle/>
          <a:p>
            <a:pPr eaLnBrk="1" hangingPunct="1">
              <a:buClr>
                <a:srgbClr val="0000FF"/>
              </a:buClr>
              <a:buSzPct val="25000"/>
              <a:buFont typeface="Calibri" pitchFamily="34" charset="0"/>
              <a:buNone/>
            </a:pPr>
            <a:r>
              <a:rPr lang="en-US" sz="2800" b="1" u="sng" smtClean="0">
                <a:solidFill>
                  <a:srgbClr val="0000FF"/>
                </a:solidFill>
                <a:latin typeface="Calibri" pitchFamily="34" charset="0"/>
                <a:ea typeface="ＭＳ Ｐゴシック" pitchFamily="34" charset="-128"/>
                <a:cs typeface="Calibri" pitchFamily="34" charset="0"/>
                <a:sym typeface="Calibri" pitchFamily="34" charset="0"/>
              </a:rPr>
              <a:t>Title </a:t>
            </a:r>
          </a:p>
        </p:txBody>
      </p:sp>
      <p:pic>
        <p:nvPicPr>
          <p:cNvPr id="65538" name="Shape 146"/>
          <p:cNvPicPr preferRelativeResize="0">
            <a:picLocks noChangeAspect="1" noChangeArrowheads="1"/>
          </p:cNvPicPr>
          <p:nvPr/>
        </p:nvPicPr>
        <p:blipFill>
          <a:blip r:embed="rId3"/>
          <a:srcRect/>
          <a:stretch>
            <a:fillRect/>
          </a:stretch>
        </p:blipFill>
        <p:spPr bwMode="auto">
          <a:xfrm>
            <a:off x="1787525" y="320675"/>
            <a:ext cx="7096125" cy="6262688"/>
          </a:xfrm>
          <a:prstGeom prst="rect">
            <a:avLst/>
          </a:prstGeom>
          <a:noFill/>
          <a:ln w="9525">
            <a:noFill/>
            <a:miter lim="800000"/>
            <a:headEnd/>
            <a:tailEnd/>
          </a:ln>
        </p:spPr>
      </p:pic>
      <p:sp>
        <p:nvSpPr>
          <p:cNvPr id="65539" name="Shape 147"/>
          <p:cNvSpPr>
            <a:spLocks noChangeArrowheads="1"/>
          </p:cNvSpPr>
          <p:nvPr/>
        </p:nvSpPr>
        <p:spPr bwMode="auto">
          <a:xfrm>
            <a:off x="2330450" y="704850"/>
            <a:ext cx="2038350" cy="701675"/>
          </a:xfrm>
          <a:prstGeom prst="rect">
            <a:avLst/>
          </a:prstGeom>
          <a:solidFill>
            <a:srgbClr val="0000FF"/>
          </a:solidFill>
          <a:ln w="9525">
            <a:solidFill>
              <a:srgbClr val="0000FF"/>
            </a:solidFill>
            <a:round/>
            <a:headEnd/>
            <a:tailEnd/>
          </a:ln>
        </p:spPr>
        <p:txBody>
          <a:bodyPr lIns="91425" tIns="91425" rIns="91425" bIns="91425" anchor="ctr"/>
          <a:lstStyle/>
          <a:p>
            <a:endParaRPr lang="en-US">
              <a:latin typeface="Calibri" pitchFamily="34" charset="0"/>
            </a:endParaRPr>
          </a:p>
        </p:txBody>
      </p:sp>
      <p:sp>
        <p:nvSpPr>
          <p:cNvPr id="65540" name="Shape 148"/>
          <p:cNvSpPr>
            <a:spLocks noChangeArrowheads="1"/>
          </p:cNvSpPr>
          <p:nvPr/>
        </p:nvSpPr>
        <p:spPr bwMode="auto">
          <a:xfrm>
            <a:off x="2330450" y="2855913"/>
            <a:ext cx="2038350" cy="701675"/>
          </a:xfrm>
          <a:prstGeom prst="rect">
            <a:avLst/>
          </a:prstGeom>
          <a:solidFill>
            <a:srgbClr val="0000FF"/>
          </a:solidFill>
          <a:ln w="9525">
            <a:solidFill>
              <a:srgbClr val="0000FF"/>
            </a:solidFill>
            <a:round/>
            <a:headEnd/>
            <a:tailEnd/>
          </a:ln>
        </p:spPr>
        <p:txBody>
          <a:bodyPr lIns="91425" tIns="91425" rIns="91425" bIns="91425" anchor="ctr"/>
          <a:lstStyle/>
          <a:p>
            <a:endParaRPr lang="en-US">
              <a:latin typeface="Calibri" pitchFamily="34" charset="0"/>
            </a:endParaRPr>
          </a:p>
        </p:txBody>
      </p:sp>
      <p:sp>
        <p:nvSpPr>
          <p:cNvPr id="65541" name="Shape 149"/>
          <p:cNvSpPr>
            <a:spLocks noChangeArrowheads="1"/>
          </p:cNvSpPr>
          <p:nvPr/>
        </p:nvSpPr>
        <p:spPr bwMode="auto">
          <a:xfrm>
            <a:off x="2330450" y="5008563"/>
            <a:ext cx="2038350" cy="701675"/>
          </a:xfrm>
          <a:prstGeom prst="rect">
            <a:avLst/>
          </a:prstGeom>
          <a:solidFill>
            <a:srgbClr val="0000FF"/>
          </a:solidFill>
          <a:ln w="9525">
            <a:solidFill>
              <a:srgbClr val="0000FF"/>
            </a:solidFill>
            <a:round/>
            <a:headEnd/>
            <a:tailEnd/>
          </a:ln>
        </p:spPr>
        <p:txBody>
          <a:bodyPr lIns="91425" tIns="91425" rIns="91425" bIns="91425" anchor="ctr"/>
          <a:lstStyle/>
          <a:p>
            <a:endParaRPr lang="en-US">
              <a:latin typeface="Calibri" pitchFamily="34" charset="0"/>
            </a:endParaRPr>
          </a:p>
        </p:txBody>
      </p:sp>
      <p:sp>
        <p:nvSpPr>
          <p:cNvPr id="65542" name="Shape 150"/>
          <p:cNvSpPr txBox="1">
            <a:spLocks noChangeArrowheads="1"/>
          </p:cNvSpPr>
          <p:nvPr/>
        </p:nvSpPr>
        <p:spPr bwMode="auto">
          <a:xfrm>
            <a:off x="2171700" y="244475"/>
            <a:ext cx="4884738" cy="1479550"/>
          </a:xfrm>
          <a:prstGeom prst="rect">
            <a:avLst/>
          </a:prstGeom>
          <a:noFill/>
          <a:ln w="9525">
            <a:noFill/>
            <a:miter lim="800000"/>
            <a:headEnd/>
            <a:tailEnd/>
          </a:ln>
        </p:spPr>
        <p:txBody>
          <a:bodyPr lIns="91425" tIns="91425" rIns="91425" bIns="91425"/>
          <a:lstStyle/>
          <a:p>
            <a:pPr algn="ctr">
              <a:spcAft>
                <a:spcPts val="600"/>
              </a:spcAft>
            </a:pPr>
            <a:r>
              <a:rPr lang="en-US">
                <a:solidFill>
                  <a:srgbClr val="FFFFFF"/>
                </a:solidFill>
                <a:ea typeface="ＭＳ Ｐゴシック" pitchFamily="34" charset="-128"/>
                <a:sym typeface="Arial" charset="0"/>
              </a:rPr>
              <a:t>It should not be that once or twice in the year one celebrates the ‘Ashra-e-Tarbiyyat’ or ‘Ashra-e-Tabligh’ [programme of ten days where special focus is given on Tabligh/Tarbiyyat], </a:t>
            </a:r>
          </a:p>
        </p:txBody>
      </p:sp>
      <p:sp>
        <p:nvSpPr>
          <p:cNvPr id="65543" name="Shape 151"/>
          <p:cNvSpPr txBox="1">
            <a:spLocks noChangeArrowheads="1"/>
          </p:cNvSpPr>
          <p:nvPr/>
        </p:nvSpPr>
        <p:spPr bwMode="auto">
          <a:xfrm>
            <a:off x="1787525" y="1747838"/>
            <a:ext cx="7096125" cy="463550"/>
          </a:xfrm>
          <a:prstGeom prst="rect">
            <a:avLst/>
          </a:prstGeom>
          <a:noFill/>
          <a:ln w="9525">
            <a:noFill/>
            <a:miter lim="800000"/>
            <a:headEnd/>
            <a:tailEnd/>
          </a:ln>
        </p:spPr>
        <p:txBody>
          <a:bodyPr lIns="91425" tIns="91425" rIns="91425" bIns="91425" anchor="ctr"/>
          <a:lstStyle/>
          <a:p>
            <a:pPr algn="ctr">
              <a:spcAft>
                <a:spcPts val="600"/>
              </a:spcAft>
            </a:pPr>
            <a:r>
              <a:rPr lang="en-US">
                <a:solidFill>
                  <a:srgbClr val="0000FF"/>
                </a:solidFill>
                <a:ea typeface="ＭＳ Ｐゴシック" pitchFamily="34" charset="-128"/>
                <a:sym typeface="Arial" charset="0"/>
              </a:rPr>
              <a:t>distributed literature on the streets and think one has done justice to conveying the message.</a:t>
            </a:r>
          </a:p>
        </p:txBody>
      </p:sp>
      <p:sp>
        <p:nvSpPr>
          <p:cNvPr id="65544" name="Shape 152"/>
          <p:cNvSpPr txBox="1">
            <a:spLocks noChangeArrowheads="1"/>
          </p:cNvSpPr>
          <p:nvPr/>
        </p:nvSpPr>
        <p:spPr bwMode="auto">
          <a:xfrm>
            <a:off x="2171700" y="2509838"/>
            <a:ext cx="4884738" cy="1047750"/>
          </a:xfrm>
          <a:prstGeom prst="rect">
            <a:avLst/>
          </a:prstGeom>
          <a:noFill/>
          <a:ln w="9525">
            <a:noFill/>
            <a:miter lim="800000"/>
            <a:headEnd/>
            <a:tailEnd/>
          </a:ln>
        </p:spPr>
        <p:txBody>
          <a:bodyPr lIns="91425" tIns="91425" rIns="91425" bIns="91425"/>
          <a:lstStyle/>
          <a:p>
            <a:pPr algn="ctr">
              <a:spcAft>
                <a:spcPts val="600"/>
              </a:spcAft>
              <a:buClr>
                <a:srgbClr val="000000"/>
              </a:buClr>
              <a:buSzPct val="61000"/>
              <a:buFont typeface="Arial" charset="0"/>
              <a:buNone/>
            </a:pPr>
            <a:r>
              <a:rPr lang="en-US">
                <a:solidFill>
                  <a:srgbClr val="FFFFFF"/>
                </a:solidFill>
                <a:ea typeface="ＭＳ Ｐゴシック" pitchFamily="34" charset="-128"/>
                <a:sym typeface="Arial" charset="0"/>
              </a:rPr>
              <a:t>Allah has said that your duty is to convey the message and deliver the message of truth to every person of the world.</a:t>
            </a:r>
          </a:p>
        </p:txBody>
      </p:sp>
      <p:sp>
        <p:nvSpPr>
          <p:cNvPr id="65545" name="Shape 153"/>
          <p:cNvSpPr txBox="1">
            <a:spLocks noChangeArrowheads="1"/>
          </p:cNvSpPr>
          <p:nvPr/>
        </p:nvSpPr>
        <p:spPr bwMode="auto">
          <a:xfrm>
            <a:off x="1820863" y="3784600"/>
            <a:ext cx="7096125" cy="692150"/>
          </a:xfrm>
          <a:prstGeom prst="rect">
            <a:avLst/>
          </a:prstGeom>
          <a:noFill/>
          <a:ln w="9525">
            <a:noFill/>
            <a:miter lim="800000"/>
            <a:headEnd/>
            <a:tailEnd/>
          </a:ln>
        </p:spPr>
        <p:txBody>
          <a:bodyPr lIns="91425" tIns="91425" rIns="91425" bIns="91425" anchor="ctr"/>
          <a:lstStyle/>
          <a:p>
            <a:pPr algn="ctr">
              <a:spcAft>
                <a:spcPts val="600"/>
              </a:spcAft>
            </a:pPr>
            <a:r>
              <a:rPr lang="en-US">
                <a:solidFill>
                  <a:srgbClr val="0000FF"/>
                </a:solidFill>
                <a:ea typeface="ＭＳ Ｐゴシック" pitchFamily="34" charset="-128"/>
                <a:sym typeface="Arial" charset="0"/>
              </a:rPr>
              <a:t>You must show others the beauty of Islam and its beautiful teachings.</a:t>
            </a:r>
          </a:p>
        </p:txBody>
      </p:sp>
      <p:sp>
        <p:nvSpPr>
          <p:cNvPr id="65546" name="Shape 154"/>
          <p:cNvSpPr txBox="1">
            <a:spLocks noChangeArrowheads="1"/>
          </p:cNvSpPr>
          <p:nvPr/>
        </p:nvSpPr>
        <p:spPr bwMode="auto">
          <a:xfrm>
            <a:off x="2138363" y="4719638"/>
            <a:ext cx="4951412" cy="1277937"/>
          </a:xfrm>
          <a:prstGeom prst="rect">
            <a:avLst/>
          </a:prstGeom>
          <a:noFill/>
          <a:ln w="9525">
            <a:noFill/>
            <a:miter lim="800000"/>
            <a:headEnd/>
            <a:tailEnd/>
          </a:ln>
        </p:spPr>
        <p:txBody>
          <a:bodyPr lIns="91425" tIns="91425" rIns="91425" bIns="91425" anchor="ctr"/>
          <a:lstStyle/>
          <a:p>
            <a:pPr algn="ctr">
              <a:spcAft>
                <a:spcPts val="600"/>
              </a:spcAft>
            </a:pPr>
            <a:r>
              <a:rPr lang="en-US">
                <a:solidFill>
                  <a:srgbClr val="FFFFFF"/>
                </a:solidFill>
                <a:ea typeface="ＭＳ Ｐゴシック" pitchFamily="34" charset="-128"/>
                <a:sym typeface="Arial" charset="0"/>
              </a:rPr>
              <a:t>Only God Almighty knows who will be granted guidance and who will not. It is only God Almighty Who knows whether he will be granted the opportunity to accept or not,</a:t>
            </a:r>
          </a:p>
        </p:txBody>
      </p:sp>
      <p:sp>
        <p:nvSpPr>
          <p:cNvPr id="65547" name="Shape 155"/>
          <p:cNvSpPr txBox="1">
            <a:spLocks noChangeArrowheads="1"/>
          </p:cNvSpPr>
          <p:nvPr/>
        </p:nvSpPr>
        <p:spPr bwMode="auto">
          <a:xfrm>
            <a:off x="1803400" y="6048375"/>
            <a:ext cx="7064375" cy="463550"/>
          </a:xfrm>
          <a:prstGeom prst="rect">
            <a:avLst/>
          </a:prstGeom>
          <a:noFill/>
          <a:ln w="9525">
            <a:noFill/>
            <a:miter lim="800000"/>
            <a:headEnd/>
            <a:tailEnd/>
          </a:ln>
        </p:spPr>
        <p:txBody>
          <a:bodyPr lIns="91425" tIns="91425" rIns="91425" bIns="91425" anchor="ctr"/>
          <a:lstStyle/>
          <a:p>
            <a:pPr algn="ctr">
              <a:spcAft>
                <a:spcPts val="600"/>
              </a:spcAft>
            </a:pPr>
            <a:r>
              <a:rPr lang="en-US">
                <a:solidFill>
                  <a:srgbClr val="0000FF"/>
                </a:solidFill>
                <a:ea typeface="ＭＳ Ｐゴシック" pitchFamily="34" charset="-128"/>
                <a:sym typeface="Arial" charset="0"/>
              </a:rPr>
              <a:t>We have fulfilled our duty by introducing him to the true teachings of Islam.</a:t>
            </a:r>
          </a:p>
        </p:txBody>
      </p:sp>
      <p:sp>
        <p:nvSpPr>
          <p:cNvPr id="65548" name="Shape 156"/>
          <p:cNvSpPr txBox="1">
            <a:spLocks noChangeArrowheads="1"/>
          </p:cNvSpPr>
          <p:nvPr/>
        </p:nvSpPr>
        <p:spPr bwMode="auto">
          <a:xfrm>
            <a:off x="46038" y="47625"/>
            <a:ext cx="1419225" cy="6184900"/>
          </a:xfrm>
          <a:prstGeom prst="rect">
            <a:avLst/>
          </a:prstGeom>
          <a:solidFill>
            <a:srgbClr val="0000FF"/>
          </a:solidFill>
          <a:ln w="25400">
            <a:solidFill>
              <a:srgbClr val="8D2701"/>
            </a:solidFill>
            <a:miter lim="8000"/>
            <a:headEnd/>
            <a:tailEnd/>
          </a:ln>
        </p:spPr>
        <p:txBody>
          <a:bodyPr lIns="91425" tIns="45700" rIns="91425" bIns="45700" anchor="ctr"/>
          <a:lstStyle/>
          <a:p>
            <a:pPr algn="ctr">
              <a:buClr>
                <a:srgbClr val="FFFFFF"/>
              </a:buClr>
              <a:buSzPct val="25000"/>
              <a:buFont typeface="Arial" charset="0"/>
              <a:buNone/>
            </a:pPr>
            <a:r>
              <a:rPr lang="en-US">
                <a:solidFill>
                  <a:srgbClr val="FFFFFF"/>
                </a:solidFill>
                <a:ea typeface="ＭＳ Ｐゴシック" pitchFamily="34" charset="-128"/>
                <a:sym typeface="Arial" charset="0"/>
              </a:rPr>
              <a:t>Invite to Allah with wisdom and goodly exhortation</a:t>
            </a:r>
          </a:p>
          <a:p>
            <a:pPr algn="ctr">
              <a:buClr>
                <a:srgbClr val="000000"/>
              </a:buClr>
              <a:buFont typeface="Calibri" pitchFamily="34" charset="0"/>
              <a:buNone/>
            </a:pPr>
            <a:endParaRPr lang="en-US">
              <a:solidFill>
                <a:srgbClr val="FFFFFF"/>
              </a:solidFill>
              <a:ea typeface="ＭＳ Ｐゴシック" pitchFamily="34" charset="-128"/>
              <a:sym typeface="Arial" charset="0"/>
            </a:endParaRPr>
          </a:p>
          <a:p>
            <a:endParaRPr lang="en-US">
              <a:solidFill>
                <a:srgbClr val="FFFFFF"/>
              </a:solidFill>
              <a:ea typeface="ＭＳ Ｐゴシック" pitchFamily="34" charset="-128"/>
              <a:sym typeface="Arial" charset="0"/>
            </a:endParaRPr>
          </a:p>
        </p:txBody>
      </p:sp>
      <p:sp>
        <p:nvSpPr>
          <p:cNvPr id="65549" name="Shape 157"/>
          <p:cNvSpPr txBox="1">
            <a:spLocks noChangeArrowheads="1"/>
          </p:cNvSpPr>
          <p:nvPr/>
        </p:nvSpPr>
        <p:spPr bwMode="auto">
          <a:xfrm>
            <a:off x="46038" y="6280150"/>
            <a:ext cx="1419225" cy="577850"/>
          </a:xfrm>
          <a:prstGeom prst="rect">
            <a:avLst/>
          </a:prstGeom>
          <a:noFill/>
          <a:ln w="19050">
            <a:solidFill>
              <a:srgbClr val="8D2701"/>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Shape 162"/>
          <p:cNvPicPr preferRelativeResize="0">
            <a:picLocks noChangeAspect="1" noChangeArrowheads="1"/>
          </p:cNvPicPr>
          <p:nvPr/>
        </p:nvPicPr>
        <p:blipFill>
          <a:blip r:embed="rId3"/>
          <a:srcRect/>
          <a:stretch>
            <a:fillRect/>
          </a:stretch>
        </p:blipFill>
        <p:spPr bwMode="auto">
          <a:xfrm>
            <a:off x="1927225" y="530225"/>
            <a:ext cx="6710363" cy="6075363"/>
          </a:xfrm>
          <a:prstGeom prst="rect">
            <a:avLst/>
          </a:prstGeom>
          <a:noFill/>
          <a:ln w="9525">
            <a:noFill/>
            <a:miter lim="800000"/>
            <a:headEnd/>
            <a:tailEnd/>
          </a:ln>
        </p:spPr>
      </p:pic>
      <p:sp>
        <p:nvSpPr>
          <p:cNvPr id="67586" name="Shape 163"/>
          <p:cNvSpPr>
            <a:spLocks noChangeArrowheads="1"/>
          </p:cNvSpPr>
          <p:nvPr/>
        </p:nvSpPr>
        <p:spPr bwMode="auto">
          <a:xfrm>
            <a:off x="2224088" y="2674938"/>
            <a:ext cx="1628775" cy="1812925"/>
          </a:xfrm>
          <a:prstGeom prst="rect">
            <a:avLst/>
          </a:prstGeom>
          <a:solidFill>
            <a:srgbClr val="0000FF"/>
          </a:solidFill>
          <a:ln w="9525">
            <a:solidFill>
              <a:srgbClr val="0000FF"/>
            </a:solidFill>
            <a:round/>
            <a:headEnd/>
            <a:tailEnd/>
          </a:ln>
        </p:spPr>
        <p:txBody>
          <a:bodyPr lIns="91425" tIns="91425" rIns="91425" bIns="91425" anchor="ctr"/>
          <a:lstStyle/>
          <a:p>
            <a:endParaRPr lang="en-US">
              <a:latin typeface="Calibri" pitchFamily="34" charset="0"/>
            </a:endParaRPr>
          </a:p>
        </p:txBody>
      </p:sp>
      <p:sp>
        <p:nvSpPr>
          <p:cNvPr id="67587" name="Shape 164"/>
          <p:cNvSpPr>
            <a:spLocks noChangeArrowheads="1"/>
          </p:cNvSpPr>
          <p:nvPr/>
        </p:nvSpPr>
        <p:spPr bwMode="auto">
          <a:xfrm>
            <a:off x="4468813" y="2674938"/>
            <a:ext cx="1628775" cy="1812925"/>
          </a:xfrm>
          <a:prstGeom prst="rect">
            <a:avLst/>
          </a:prstGeom>
          <a:solidFill>
            <a:srgbClr val="0000FF"/>
          </a:solidFill>
          <a:ln w="9525">
            <a:solidFill>
              <a:srgbClr val="0000FF"/>
            </a:solidFill>
            <a:round/>
            <a:headEnd/>
            <a:tailEnd/>
          </a:ln>
        </p:spPr>
        <p:txBody>
          <a:bodyPr lIns="91425" tIns="91425" rIns="91425" bIns="91425" anchor="ctr"/>
          <a:lstStyle/>
          <a:p>
            <a:endParaRPr lang="en-US">
              <a:latin typeface="Calibri" pitchFamily="34" charset="0"/>
            </a:endParaRPr>
          </a:p>
        </p:txBody>
      </p:sp>
      <p:sp>
        <p:nvSpPr>
          <p:cNvPr id="67588" name="Shape 165"/>
          <p:cNvSpPr>
            <a:spLocks noChangeArrowheads="1"/>
          </p:cNvSpPr>
          <p:nvPr/>
        </p:nvSpPr>
        <p:spPr bwMode="auto">
          <a:xfrm>
            <a:off x="6632575" y="2674938"/>
            <a:ext cx="1628775" cy="1812925"/>
          </a:xfrm>
          <a:prstGeom prst="rect">
            <a:avLst/>
          </a:prstGeom>
          <a:solidFill>
            <a:srgbClr val="0000FF"/>
          </a:solidFill>
          <a:ln w="9525">
            <a:solidFill>
              <a:srgbClr val="0000FF"/>
            </a:solidFill>
            <a:round/>
            <a:headEnd/>
            <a:tailEnd/>
          </a:ln>
        </p:spPr>
        <p:txBody>
          <a:bodyPr lIns="91425" tIns="91425" rIns="91425" bIns="91425" anchor="ctr"/>
          <a:lstStyle/>
          <a:p>
            <a:endParaRPr lang="en-US">
              <a:latin typeface="Calibri" pitchFamily="34" charset="0"/>
            </a:endParaRPr>
          </a:p>
        </p:txBody>
      </p:sp>
      <p:sp>
        <p:nvSpPr>
          <p:cNvPr id="67589" name="Shape 166"/>
          <p:cNvSpPr txBox="1">
            <a:spLocks noChangeArrowheads="1"/>
          </p:cNvSpPr>
          <p:nvPr/>
        </p:nvSpPr>
        <p:spPr bwMode="auto">
          <a:xfrm>
            <a:off x="2038350" y="1800225"/>
            <a:ext cx="1973263" cy="3581400"/>
          </a:xfrm>
          <a:prstGeom prst="rect">
            <a:avLst/>
          </a:prstGeom>
          <a:noFill/>
          <a:ln w="9525">
            <a:noFill/>
            <a:miter lim="800000"/>
            <a:headEnd/>
            <a:tailEnd/>
          </a:ln>
        </p:spPr>
        <p:txBody>
          <a:bodyPr lIns="91425" tIns="91425" rIns="91425" bIns="91425" anchor="ctr"/>
          <a:lstStyle/>
          <a:p>
            <a:pPr algn="ctr">
              <a:spcAft>
                <a:spcPts val="600"/>
              </a:spcAft>
            </a:pPr>
            <a:r>
              <a:rPr lang="en-US">
                <a:solidFill>
                  <a:srgbClr val="FFFFFF"/>
                </a:solidFill>
                <a:ea typeface="ＭＳ Ｐゴシック" pitchFamily="34" charset="-128"/>
                <a:sym typeface="Arial" charset="0"/>
              </a:rPr>
              <a:t>We will fulfil the task given to us but at the same time it is the promise of God that He and His Messenger will prevail, God willing. That is why we have hope that one day the majority will come into our fold.</a:t>
            </a:r>
          </a:p>
        </p:txBody>
      </p:sp>
      <p:sp>
        <p:nvSpPr>
          <p:cNvPr id="67590" name="Shape 167"/>
          <p:cNvSpPr txBox="1">
            <a:spLocks noChangeArrowheads="1"/>
          </p:cNvSpPr>
          <p:nvPr/>
        </p:nvSpPr>
        <p:spPr bwMode="auto">
          <a:xfrm>
            <a:off x="4256088" y="1263650"/>
            <a:ext cx="1973262" cy="4608513"/>
          </a:xfrm>
          <a:prstGeom prst="rect">
            <a:avLst/>
          </a:prstGeom>
          <a:noFill/>
          <a:ln w="9525">
            <a:noFill/>
            <a:miter lim="800000"/>
            <a:headEnd/>
            <a:tailEnd/>
          </a:ln>
        </p:spPr>
        <p:txBody>
          <a:bodyPr lIns="91425" tIns="91425" rIns="91425" bIns="91425" anchor="ctr"/>
          <a:lstStyle/>
          <a:p>
            <a:pPr indent="-69850" algn="ctr">
              <a:spcAft>
                <a:spcPts val="600"/>
              </a:spcAft>
              <a:buClr>
                <a:srgbClr val="000000"/>
              </a:buClr>
              <a:buSzPct val="61000"/>
              <a:buFont typeface="Arial" charset="0"/>
              <a:buNone/>
            </a:pPr>
            <a:r>
              <a:rPr lang="en-US">
                <a:solidFill>
                  <a:srgbClr val="FFFFFF"/>
                </a:solidFill>
                <a:ea typeface="ＭＳ Ｐゴシック" pitchFamily="34" charset="-128"/>
                <a:sym typeface="Arial" charset="0"/>
              </a:rPr>
              <a:t>One should always remember that wisdom does not mean to show cowardice and nor to testify to something incorrect in order to draw someone closer to yourself.</a:t>
            </a:r>
          </a:p>
        </p:txBody>
      </p:sp>
      <p:sp>
        <p:nvSpPr>
          <p:cNvPr id="67591" name="Shape 168"/>
          <p:cNvSpPr txBox="1">
            <a:spLocks noChangeArrowheads="1"/>
          </p:cNvSpPr>
          <p:nvPr/>
        </p:nvSpPr>
        <p:spPr bwMode="auto">
          <a:xfrm>
            <a:off x="6473825" y="1800225"/>
            <a:ext cx="1973263" cy="3260725"/>
          </a:xfrm>
          <a:prstGeom prst="rect">
            <a:avLst/>
          </a:prstGeom>
          <a:noFill/>
          <a:ln w="9525">
            <a:noFill/>
            <a:miter lim="800000"/>
            <a:headEnd/>
            <a:tailEnd/>
          </a:ln>
        </p:spPr>
        <p:txBody>
          <a:bodyPr lIns="91425" tIns="91425" rIns="91425" bIns="91425" anchor="ctr"/>
          <a:lstStyle/>
          <a:p>
            <a:pPr algn="ctr">
              <a:lnSpc>
                <a:spcPct val="115000"/>
              </a:lnSpc>
              <a:spcAft>
                <a:spcPts val="600"/>
              </a:spcAft>
            </a:pPr>
            <a:r>
              <a:rPr lang="en-US">
                <a:solidFill>
                  <a:srgbClr val="FFFFFF"/>
                </a:solidFill>
                <a:ea typeface="ＭＳ Ｐゴシック" pitchFamily="34" charset="-128"/>
                <a:sym typeface="Arial" charset="0"/>
              </a:rPr>
              <a:t>One should not be worried about the opposition because it is opposition that opens new avenues for Tabligh [outreach].</a:t>
            </a:r>
          </a:p>
        </p:txBody>
      </p:sp>
      <p:sp>
        <p:nvSpPr>
          <p:cNvPr id="67592" name="Shape 169"/>
          <p:cNvSpPr txBox="1">
            <a:spLocks noChangeArrowheads="1"/>
          </p:cNvSpPr>
          <p:nvPr/>
        </p:nvSpPr>
        <p:spPr bwMode="auto">
          <a:xfrm>
            <a:off x="46038" y="47625"/>
            <a:ext cx="1419225" cy="6184900"/>
          </a:xfrm>
          <a:prstGeom prst="rect">
            <a:avLst/>
          </a:prstGeom>
          <a:solidFill>
            <a:srgbClr val="0000FF"/>
          </a:solidFill>
          <a:ln w="25400">
            <a:solidFill>
              <a:srgbClr val="8D2701"/>
            </a:solidFill>
            <a:miter lim="8000"/>
            <a:headEnd/>
            <a:tailEnd/>
          </a:ln>
        </p:spPr>
        <p:txBody>
          <a:bodyPr lIns="91425" tIns="45700" rIns="91425" bIns="45700" anchor="ctr"/>
          <a:lstStyle/>
          <a:p>
            <a:pPr algn="ctr">
              <a:buClr>
                <a:srgbClr val="FFFFFF"/>
              </a:buClr>
              <a:buSzPct val="25000"/>
              <a:buFont typeface="Arial" charset="0"/>
              <a:buNone/>
            </a:pPr>
            <a:r>
              <a:rPr lang="en-US">
                <a:solidFill>
                  <a:srgbClr val="FFFFFF"/>
                </a:solidFill>
                <a:ea typeface="ＭＳ Ｐゴシック" pitchFamily="34" charset="-128"/>
                <a:sym typeface="Arial" charset="0"/>
              </a:rPr>
              <a:t>Invite to Allah with wisdom and goodly exhortation</a:t>
            </a:r>
          </a:p>
          <a:p>
            <a:pPr algn="ctr">
              <a:buClr>
                <a:srgbClr val="000000"/>
              </a:buClr>
              <a:buFont typeface="Calibri" pitchFamily="34" charset="0"/>
              <a:buNone/>
            </a:pPr>
            <a:endParaRPr lang="en-US">
              <a:solidFill>
                <a:srgbClr val="FFFFFF"/>
              </a:solidFill>
              <a:ea typeface="ＭＳ Ｐゴシック" pitchFamily="34" charset="-128"/>
              <a:sym typeface="Arial" charset="0"/>
            </a:endParaRPr>
          </a:p>
          <a:p>
            <a:endParaRPr lang="en-US">
              <a:solidFill>
                <a:srgbClr val="FFFFFF"/>
              </a:solidFill>
              <a:ea typeface="ＭＳ Ｐゴシック" pitchFamily="34" charset="-128"/>
              <a:sym typeface="Arial" charset="0"/>
            </a:endParaRPr>
          </a:p>
        </p:txBody>
      </p:sp>
      <p:sp>
        <p:nvSpPr>
          <p:cNvPr id="67593" name="Shape 170"/>
          <p:cNvSpPr txBox="1">
            <a:spLocks noChangeArrowheads="1"/>
          </p:cNvSpPr>
          <p:nvPr/>
        </p:nvSpPr>
        <p:spPr bwMode="auto">
          <a:xfrm>
            <a:off x="46038" y="6280150"/>
            <a:ext cx="1419225" cy="577850"/>
          </a:xfrm>
          <a:prstGeom prst="rect">
            <a:avLst/>
          </a:prstGeom>
          <a:noFill/>
          <a:ln w="19050">
            <a:solidFill>
              <a:srgbClr val="8D2701"/>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ChangeArrowheads="1"/>
          </p:cNvSpPr>
          <p:nvPr/>
        </p:nvSpPr>
        <p:spPr bwMode="auto">
          <a:xfrm>
            <a:off x="1741488" y="352425"/>
            <a:ext cx="3765550" cy="4810125"/>
          </a:xfrm>
          <a:prstGeom prst="verticalScroll">
            <a:avLst>
              <a:gd name="adj" fmla="val 7079"/>
            </a:avLst>
          </a:prstGeom>
          <a:solidFill>
            <a:schemeClr val="bg1"/>
          </a:solidFill>
          <a:ln w="19050">
            <a:solidFill>
              <a:srgbClr val="0000FF"/>
            </a:solidFill>
            <a:miter lim="8000"/>
            <a:headEnd/>
            <a:tailEnd/>
          </a:ln>
          <a:effectLst>
            <a:outerShdw blurRad="63500" dist="20000" dir="5400000" rotWithShape="0">
              <a:srgbClr val="000000">
                <a:alpha val="37646"/>
              </a:srgbClr>
            </a:outerShdw>
          </a:effectLst>
        </p:spPr>
        <p:txBody>
          <a:bodyPr lIns="91425" tIns="45700" rIns="91425" bIns="45700" anchor="ctr"/>
          <a:lstStyle/>
          <a:p>
            <a:pPr algn="ctr" fontAlgn="auto">
              <a:spcBef>
                <a:spcPts val="0"/>
              </a:spcBef>
              <a:spcAft>
                <a:spcPts val="0"/>
              </a:spcAft>
              <a:buClr>
                <a:srgbClr val="000000"/>
              </a:buClr>
              <a:buSzPct val="25000"/>
              <a:buFont typeface="Overlock" charset="0"/>
              <a:buNone/>
              <a:defRPr/>
            </a:pPr>
            <a:r>
              <a:rPr lang="en-US">
                <a:latin typeface="Overlock" charset="0"/>
                <a:cs typeface="Overlock" charset="0"/>
                <a:sym typeface="Overlock" charset="0"/>
              </a:rPr>
              <a:t>The Promised Messiah (as) states: ‘The stronger the force of falsehood is which opposes the truth, the power and strength of the truth becomes equally greater.’</a:t>
            </a:r>
          </a:p>
          <a:p>
            <a:pPr algn="ctr" fontAlgn="auto">
              <a:spcBef>
                <a:spcPts val="0"/>
              </a:spcBef>
              <a:spcAft>
                <a:spcPts val="0"/>
              </a:spcAft>
              <a:buClr>
                <a:srgbClr val="000000"/>
              </a:buClr>
              <a:buFont typeface="Overlock" charset="0"/>
              <a:buNone/>
              <a:defRPr/>
            </a:pPr>
            <a:endParaRPr lang="en-US">
              <a:latin typeface="Overlock" charset="0"/>
              <a:cs typeface="Overlock" charset="0"/>
              <a:sym typeface="Overlock" charset="0"/>
            </a:endParaRPr>
          </a:p>
          <a:p>
            <a:pPr algn="ctr" fontAlgn="auto">
              <a:lnSpc>
                <a:spcPct val="115000"/>
              </a:lnSpc>
              <a:spcBef>
                <a:spcPts val="0"/>
              </a:spcBef>
              <a:spcAft>
                <a:spcPts val="600"/>
              </a:spcAft>
              <a:buClr>
                <a:srgbClr val="000000"/>
              </a:buClr>
              <a:buSzPct val="61000"/>
              <a:buFont typeface="Arial" charset="0"/>
              <a:buNone/>
              <a:defRPr/>
            </a:pPr>
            <a:r>
              <a:rPr lang="en-US">
                <a:latin typeface="Overlock" charset="0"/>
                <a:cs typeface="Overlock" charset="0"/>
                <a:sym typeface="Overlock" charset="0"/>
              </a:rPr>
              <a:t>The Promised Messiah (as) further states: ‘It is also commonly said among the landowners/farmers that the more intense the summer heat, the stronger the monsoon.’ </a:t>
            </a:r>
          </a:p>
        </p:txBody>
      </p:sp>
      <p:sp>
        <p:nvSpPr>
          <p:cNvPr id="176" name="Shape 176"/>
          <p:cNvSpPr>
            <a:spLocks noChangeArrowheads="1"/>
          </p:cNvSpPr>
          <p:nvPr/>
        </p:nvSpPr>
        <p:spPr bwMode="auto">
          <a:xfrm>
            <a:off x="5103813" y="863600"/>
            <a:ext cx="3763962" cy="4552950"/>
          </a:xfrm>
          <a:prstGeom prst="verticalScroll">
            <a:avLst>
              <a:gd name="adj" fmla="val 8903"/>
            </a:avLst>
          </a:prstGeom>
          <a:solidFill>
            <a:schemeClr val="bg1"/>
          </a:solidFill>
          <a:ln w="19050">
            <a:solidFill>
              <a:srgbClr val="0000FF"/>
            </a:solidFill>
            <a:miter lim="8000"/>
            <a:headEnd/>
            <a:tailEnd/>
          </a:ln>
          <a:effectLst>
            <a:outerShdw blurRad="63500" dist="20000" dir="5400000" rotWithShape="0">
              <a:srgbClr val="000000">
                <a:alpha val="37646"/>
              </a:srgbClr>
            </a:outerShdw>
          </a:effectLst>
        </p:spPr>
        <p:txBody>
          <a:bodyPr lIns="91425" tIns="45700" rIns="91425" bIns="45700" anchor="ctr"/>
          <a:lstStyle/>
          <a:p>
            <a:pPr algn="ctr" fontAlgn="auto">
              <a:spcBef>
                <a:spcPts val="0"/>
              </a:spcBef>
              <a:spcAft>
                <a:spcPts val="600"/>
              </a:spcAft>
              <a:buClr>
                <a:srgbClr val="000000"/>
              </a:buClr>
              <a:buFont typeface="Arial" charset="0"/>
              <a:buNone/>
              <a:defRPr/>
            </a:pPr>
            <a:endParaRPr lang="en-US">
              <a:latin typeface="Overlock" charset="0"/>
              <a:cs typeface="Overlock" charset="0"/>
              <a:sym typeface="Overlock" charset="0"/>
            </a:endParaRPr>
          </a:p>
          <a:p>
            <a:pPr algn="ctr" fontAlgn="auto">
              <a:spcBef>
                <a:spcPts val="0"/>
              </a:spcBef>
              <a:spcAft>
                <a:spcPts val="600"/>
              </a:spcAft>
              <a:buClr>
                <a:srgbClr val="000000"/>
              </a:buClr>
              <a:buSzPct val="61000"/>
              <a:buFont typeface="Arial" charset="0"/>
              <a:buNone/>
              <a:defRPr/>
            </a:pPr>
            <a:r>
              <a:rPr lang="en-US">
                <a:latin typeface="Overlock" charset="0"/>
                <a:cs typeface="Overlock" charset="0"/>
                <a:sym typeface="Overlock" charset="0"/>
              </a:rPr>
              <a:t>The Promised Messiah (as) further states: ‘This is a natural phenomenon; the stronger the opposition of the truth, the more it shines and reflects its splendour. We have experienced this for ourselves in that wherever we were strongly and vociferously opposed, a Jama’at was established there. And, wherever people heard us and remained silent, there was less progress.’</a:t>
            </a:r>
          </a:p>
          <a:p>
            <a:pPr fontAlgn="auto">
              <a:spcBef>
                <a:spcPts val="0"/>
              </a:spcBef>
              <a:spcAft>
                <a:spcPts val="0"/>
              </a:spcAft>
              <a:defRPr/>
            </a:pPr>
            <a:endParaRPr lang="en-US">
              <a:latin typeface="Overlock" charset="0"/>
              <a:cs typeface="Overlock" charset="0"/>
              <a:sym typeface="Overlock" charset="0"/>
            </a:endParaRPr>
          </a:p>
        </p:txBody>
      </p:sp>
      <p:sp>
        <p:nvSpPr>
          <p:cNvPr id="69635" name="Shape 177"/>
          <p:cNvSpPr txBox="1">
            <a:spLocks noChangeArrowheads="1"/>
          </p:cNvSpPr>
          <p:nvPr/>
        </p:nvSpPr>
        <p:spPr bwMode="auto">
          <a:xfrm>
            <a:off x="46038" y="47625"/>
            <a:ext cx="1419225" cy="6184900"/>
          </a:xfrm>
          <a:prstGeom prst="rect">
            <a:avLst/>
          </a:prstGeom>
          <a:solidFill>
            <a:srgbClr val="0000FF"/>
          </a:solidFill>
          <a:ln w="25400">
            <a:solidFill>
              <a:srgbClr val="8D2701"/>
            </a:solidFill>
            <a:miter lim="8000"/>
            <a:headEnd/>
            <a:tailEnd/>
          </a:ln>
        </p:spPr>
        <p:txBody>
          <a:bodyPr lIns="91425" tIns="45700" rIns="91425" bIns="45700" anchor="ctr"/>
          <a:lstStyle/>
          <a:p>
            <a:pPr algn="ctr">
              <a:buClr>
                <a:srgbClr val="FFFFFF"/>
              </a:buClr>
              <a:buSzPct val="25000"/>
              <a:buFont typeface="Arial" charset="0"/>
              <a:buNone/>
            </a:pPr>
            <a:r>
              <a:rPr lang="en-US">
                <a:solidFill>
                  <a:srgbClr val="FFFFFF"/>
                </a:solidFill>
                <a:ea typeface="ＭＳ Ｐゴシック" pitchFamily="34" charset="-128"/>
                <a:sym typeface="Arial" charset="0"/>
              </a:rPr>
              <a:t>Invite to Allah with wisdom and goodly exhortation</a:t>
            </a:r>
          </a:p>
          <a:p>
            <a:pPr algn="ctr">
              <a:buClr>
                <a:srgbClr val="000000"/>
              </a:buClr>
              <a:buFont typeface="Calibri" pitchFamily="34" charset="0"/>
              <a:buNone/>
            </a:pPr>
            <a:endParaRPr lang="en-US">
              <a:solidFill>
                <a:srgbClr val="FFFFFF"/>
              </a:solidFill>
              <a:ea typeface="ＭＳ Ｐゴシック" pitchFamily="34" charset="-128"/>
              <a:sym typeface="Arial" charset="0"/>
            </a:endParaRPr>
          </a:p>
          <a:p>
            <a:endParaRPr lang="en-US">
              <a:solidFill>
                <a:srgbClr val="FFFFFF"/>
              </a:solidFill>
              <a:ea typeface="ＭＳ Ｐゴシック" pitchFamily="34" charset="-128"/>
              <a:sym typeface="Arial" charset="0"/>
            </a:endParaRPr>
          </a:p>
        </p:txBody>
      </p:sp>
      <p:sp>
        <p:nvSpPr>
          <p:cNvPr id="69636" name="Shape 178"/>
          <p:cNvSpPr txBox="1">
            <a:spLocks noChangeArrowheads="1"/>
          </p:cNvSpPr>
          <p:nvPr/>
        </p:nvSpPr>
        <p:spPr bwMode="auto">
          <a:xfrm>
            <a:off x="46038" y="6280150"/>
            <a:ext cx="1419225" cy="577850"/>
          </a:xfrm>
          <a:prstGeom prst="rect">
            <a:avLst/>
          </a:prstGeom>
          <a:noFill/>
          <a:ln w="19050">
            <a:solidFill>
              <a:srgbClr val="8D2701"/>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sp>
        <p:nvSpPr>
          <p:cNvPr id="69637" name="Shape 179"/>
          <p:cNvSpPr>
            <a:spLocks noChangeArrowheads="1"/>
          </p:cNvSpPr>
          <p:nvPr/>
        </p:nvSpPr>
        <p:spPr bwMode="auto">
          <a:xfrm>
            <a:off x="1741488" y="5702300"/>
            <a:ext cx="7126287" cy="1012825"/>
          </a:xfrm>
          <a:prstGeom prst="flowChartTerminator">
            <a:avLst/>
          </a:prstGeom>
          <a:solidFill>
            <a:srgbClr val="FFFFFF"/>
          </a:solidFill>
          <a:ln w="19050">
            <a:solidFill>
              <a:srgbClr val="0000FF"/>
            </a:solidFill>
            <a:round/>
            <a:headEnd/>
            <a:tailEnd/>
          </a:ln>
        </p:spPr>
        <p:txBody>
          <a:bodyPr lIns="91425" tIns="91425" rIns="91425" bIns="91425" anchor="ctr"/>
          <a:lstStyle/>
          <a:p>
            <a:pPr algn="ctr">
              <a:spcAft>
                <a:spcPts val="600"/>
              </a:spcAft>
            </a:pPr>
            <a:r>
              <a:rPr lang="en-US">
                <a:latin typeface="Calibri" pitchFamily="34" charset="0"/>
              </a:rPr>
              <a:t>One should practise what he preaches and it is only then that one can utter words of wisdom and also have an impact on others when there is harmony in one’s speech and practise.</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ChangeArrowheads="1"/>
          </p:cNvSpPr>
          <p:nvPr/>
        </p:nvSpPr>
        <p:spPr bwMode="auto">
          <a:xfrm>
            <a:off x="1885950" y="428625"/>
            <a:ext cx="2713038" cy="5238750"/>
          </a:xfrm>
          <a:prstGeom prst="verticalScroll">
            <a:avLst>
              <a:gd name="adj" fmla="val 16875"/>
            </a:avLst>
          </a:prstGeom>
          <a:solidFill>
            <a:schemeClr val="bg1"/>
          </a:solidFill>
          <a:ln w="19050">
            <a:solidFill>
              <a:srgbClr val="0000FF"/>
            </a:solidFill>
            <a:miter lim="8000"/>
            <a:headEnd/>
            <a:tailEnd/>
          </a:ln>
          <a:effectLst>
            <a:outerShdw blurRad="63500" dist="20000" dir="5400000" rotWithShape="0">
              <a:srgbClr val="000000">
                <a:alpha val="37646"/>
              </a:srgbClr>
            </a:outerShdw>
          </a:effectLst>
        </p:spPr>
        <p:txBody>
          <a:bodyPr lIns="91425" tIns="45700" rIns="91425" bIns="45700" anchor="ctr"/>
          <a:lstStyle/>
          <a:p>
            <a:pPr algn="ctr" fontAlgn="auto">
              <a:spcBef>
                <a:spcPts val="0"/>
              </a:spcBef>
              <a:spcAft>
                <a:spcPts val="600"/>
              </a:spcAft>
              <a:buClr>
                <a:srgbClr val="000000"/>
              </a:buClr>
              <a:buSzPct val="61000"/>
              <a:buFont typeface="Arial" charset="0"/>
              <a:buNone/>
              <a:defRPr/>
            </a:pPr>
            <a:r>
              <a:rPr lang="en-US">
                <a:latin typeface="Overlock" charset="0"/>
                <a:cs typeface="Overlock" charset="0"/>
                <a:sym typeface="Overlock" charset="0"/>
              </a:rPr>
              <a:t>The Promised Messiah (as) states: </a:t>
            </a:r>
          </a:p>
          <a:p>
            <a:pPr algn="ctr" fontAlgn="auto">
              <a:spcBef>
                <a:spcPts val="0"/>
              </a:spcBef>
              <a:spcAft>
                <a:spcPts val="600"/>
              </a:spcAft>
              <a:buClr>
                <a:srgbClr val="000000"/>
              </a:buClr>
              <a:buSzPct val="61000"/>
              <a:buFont typeface="Arial" charset="0"/>
              <a:buNone/>
              <a:defRPr/>
            </a:pPr>
            <a:r>
              <a:rPr lang="en-US">
                <a:latin typeface="Overlock" charset="0"/>
                <a:cs typeface="Overlock" charset="0"/>
                <a:sym typeface="Overlock" charset="0"/>
              </a:rPr>
              <a:t>‘If such people possessed the knowledge and practised what they preach then what need was there for the Holy Quran to state: - </a:t>
            </a:r>
            <a:r>
              <a:rPr lang="en-US" b="1">
                <a:latin typeface="Overlock" charset="0"/>
                <a:cs typeface="Overlock" charset="0"/>
                <a:sym typeface="Overlock" charset="0"/>
              </a:rPr>
              <a:t>why do you say what you do not do</a:t>
            </a:r>
            <a:r>
              <a:rPr lang="en-US">
                <a:latin typeface="Overlock" charset="0"/>
                <a:cs typeface="Overlock" charset="0"/>
                <a:sym typeface="Overlock" charset="0"/>
              </a:rPr>
              <a:t>?</a:t>
            </a:r>
          </a:p>
        </p:txBody>
      </p:sp>
      <p:sp>
        <p:nvSpPr>
          <p:cNvPr id="185" name="Shape 185"/>
          <p:cNvSpPr>
            <a:spLocks noChangeArrowheads="1"/>
          </p:cNvSpPr>
          <p:nvPr/>
        </p:nvSpPr>
        <p:spPr bwMode="auto">
          <a:xfrm>
            <a:off x="4598988" y="990600"/>
            <a:ext cx="3784600" cy="4298950"/>
          </a:xfrm>
          <a:prstGeom prst="verticalScroll">
            <a:avLst>
              <a:gd name="adj" fmla="val 9861"/>
            </a:avLst>
          </a:prstGeom>
          <a:solidFill>
            <a:schemeClr val="bg1"/>
          </a:solidFill>
          <a:ln w="19050">
            <a:solidFill>
              <a:srgbClr val="0000FF"/>
            </a:solidFill>
            <a:miter lim="8000"/>
            <a:headEnd/>
            <a:tailEnd/>
          </a:ln>
          <a:effectLst>
            <a:outerShdw blurRad="63500" dist="20000" dir="5400000" rotWithShape="0">
              <a:srgbClr val="000000">
                <a:alpha val="37646"/>
              </a:srgbClr>
            </a:outerShdw>
          </a:effectLst>
        </p:spPr>
        <p:txBody>
          <a:bodyPr lIns="91425" tIns="45700" rIns="91425" bIns="45700" anchor="ctr"/>
          <a:lstStyle/>
          <a:p>
            <a:pPr algn="ctr" fontAlgn="auto">
              <a:spcBef>
                <a:spcPts val="0"/>
              </a:spcBef>
              <a:spcAft>
                <a:spcPts val="600"/>
              </a:spcAft>
              <a:buClr>
                <a:srgbClr val="000000"/>
              </a:buClr>
              <a:buFont typeface="Arial" charset="0"/>
              <a:buNone/>
              <a:defRPr/>
            </a:pPr>
            <a:endParaRPr lang="en-US">
              <a:latin typeface="Overlock" charset="0"/>
              <a:cs typeface="Overlock" charset="0"/>
              <a:sym typeface="Overlock" charset="0"/>
            </a:endParaRPr>
          </a:p>
          <a:p>
            <a:pPr algn="ctr" fontAlgn="auto">
              <a:spcBef>
                <a:spcPts val="0"/>
              </a:spcBef>
              <a:spcAft>
                <a:spcPts val="600"/>
              </a:spcAft>
              <a:buClr>
                <a:srgbClr val="000000"/>
              </a:buClr>
              <a:buSzPct val="61000"/>
              <a:buFont typeface="Arial" charset="0"/>
              <a:buNone/>
              <a:defRPr/>
            </a:pPr>
            <a:r>
              <a:rPr lang="en-US">
                <a:latin typeface="Overlock" charset="0"/>
                <a:cs typeface="Overlock" charset="0"/>
                <a:sym typeface="Overlock" charset="0"/>
              </a:rPr>
              <a:t>The Promised Messiah (as) further states: ‘A </a:t>
            </a:r>
            <a:r>
              <a:rPr lang="en-US" i="1">
                <a:latin typeface="Overlock" charset="0"/>
                <a:cs typeface="Overlock" charset="0"/>
                <a:sym typeface="Overlock" charset="0"/>
              </a:rPr>
              <a:t>Momin</a:t>
            </a:r>
            <a:r>
              <a:rPr lang="en-US">
                <a:latin typeface="Overlock" charset="0"/>
                <a:cs typeface="Overlock" charset="0"/>
                <a:sym typeface="Overlock" charset="0"/>
              </a:rPr>
              <a:t> [believer] should not lead a double life and should always be distanced from cowardice and hypocrisy. Always keep your speech and practice wholesome and show harmony between them both just as the companions did. You too should tread upon their footsteps and demonstrate your sincerity and devotion.’</a:t>
            </a:r>
          </a:p>
          <a:p>
            <a:pPr fontAlgn="auto">
              <a:spcBef>
                <a:spcPts val="0"/>
              </a:spcBef>
              <a:spcAft>
                <a:spcPts val="0"/>
              </a:spcAft>
              <a:defRPr/>
            </a:pPr>
            <a:endParaRPr lang="en-US">
              <a:latin typeface="Overlock" charset="0"/>
              <a:cs typeface="Overlock" charset="0"/>
              <a:sym typeface="Overlock" charset="0"/>
            </a:endParaRPr>
          </a:p>
        </p:txBody>
      </p:sp>
      <p:sp>
        <p:nvSpPr>
          <p:cNvPr id="71683" name="Shape 186"/>
          <p:cNvSpPr txBox="1">
            <a:spLocks noChangeArrowheads="1"/>
          </p:cNvSpPr>
          <p:nvPr/>
        </p:nvSpPr>
        <p:spPr bwMode="auto">
          <a:xfrm>
            <a:off x="46038" y="47625"/>
            <a:ext cx="1419225" cy="6184900"/>
          </a:xfrm>
          <a:prstGeom prst="rect">
            <a:avLst/>
          </a:prstGeom>
          <a:solidFill>
            <a:srgbClr val="0000FF"/>
          </a:solidFill>
          <a:ln w="25400">
            <a:solidFill>
              <a:srgbClr val="8D2701"/>
            </a:solidFill>
            <a:miter lim="8000"/>
            <a:headEnd/>
            <a:tailEnd/>
          </a:ln>
        </p:spPr>
        <p:txBody>
          <a:bodyPr lIns="91425" tIns="45700" rIns="91425" bIns="45700" anchor="ctr"/>
          <a:lstStyle/>
          <a:p>
            <a:pPr algn="ctr">
              <a:buClr>
                <a:srgbClr val="FFFFFF"/>
              </a:buClr>
              <a:buSzPct val="25000"/>
              <a:buFont typeface="Arial" charset="0"/>
              <a:buNone/>
            </a:pPr>
            <a:r>
              <a:rPr lang="en-US">
                <a:solidFill>
                  <a:srgbClr val="FFFFFF"/>
                </a:solidFill>
                <a:ea typeface="ＭＳ Ｐゴシック" pitchFamily="34" charset="-128"/>
                <a:sym typeface="Arial" charset="0"/>
              </a:rPr>
              <a:t>Invite to Allah with wisdom and goodly exhortation</a:t>
            </a:r>
          </a:p>
          <a:p>
            <a:pPr algn="ctr">
              <a:buClr>
                <a:srgbClr val="000000"/>
              </a:buClr>
              <a:buFont typeface="Calibri" pitchFamily="34" charset="0"/>
              <a:buNone/>
            </a:pPr>
            <a:endParaRPr lang="en-US">
              <a:solidFill>
                <a:srgbClr val="FFFFFF"/>
              </a:solidFill>
              <a:ea typeface="ＭＳ Ｐゴシック" pitchFamily="34" charset="-128"/>
              <a:sym typeface="Arial" charset="0"/>
            </a:endParaRPr>
          </a:p>
          <a:p>
            <a:endParaRPr lang="en-US">
              <a:solidFill>
                <a:srgbClr val="FFFFFF"/>
              </a:solidFill>
              <a:ea typeface="ＭＳ Ｐゴシック" pitchFamily="34" charset="-128"/>
              <a:sym typeface="Arial" charset="0"/>
            </a:endParaRPr>
          </a:p>
        </p:txBody>
      </p:sp>
      <p:sp>
        <p:nvSpPr>
          <p:cNvPr id="71684" name="Shape 187"/>
          <p:cNvSpPr txBox="1">
            <a:spLocks noChangeArrowheads="1"/>
          </p:cNvSpPr>
          <p:nvPr/>
        </p:nvSpPr>
        <p:spPr bwMode="auto">
          <a:xfrm>
            <a:off x="46038" y="6280150"/>
            <a:ext cx="1419225" cy="577850"/>
          </a:xfrm>
          <a:prstGeom prst="rect">
            <a:avLst/>
          </a:prstGeom>
          <a:noFill/>
          <a:ln w="19050">
            <a:solidFill>
              <a:srgbClr val="8D2701"/>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sp>
        <p:nvSpPr>
          <p:cNvPr id="71685" name="Shape 188"/>
          <p:cNvSpPr>
            <a:spLocks noChangeArrowheads="1"/>
          </p:cNvSpPr>
          <p:nvPr/>
        </p:nvSpPr>
        <p:spPr bwMode="auto">
          <a:xfrm>
            <a:off x="1733550" y="6007100"/>
            <a:ext cx="7058025" cy="576263"/>
          </a:xfrm>
          <a:prstGeom prst="flowChartTerminator">
            <a:avLst/>
          </a:prstGeom>
          <a:solidFill>
            <a:srgbClr val="FFFFFF"/>
          </a:solidFill>
          <a:ln w="19050">
            <a:solidFill>
              <a:srgbClr val="0000FF"/>
            </a:solidFill>
            <a:round/>
            <a:headEnd/>
            <a:tailEnd/>
          </a:ln>
        </p:spPr>
        <p:txBody>
          <a:bodyPr lIns="91425" tIns="91425" rIns="91425" bIns="91425" anchor="ctr"/>
          <a:lstStyle/>
          <a:p>
            <a:pPr algn="ctr">
              <a:spcAft>
                <a:spcPts val="600"/>
              </a:spcAft>
            </a:pPr>
            <a:r>
              <a:rPr lang="en-US">
                <a:latin typeface="Calibri" pitchFamily="34" charset="0"/>
              </a:rPr>
              <a:t>May Allah the Almighty enable us to adhere according to this.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3"/>
          <p:cNvSpPr>
            <a:spLocks noGrp="1"/>
          </p:cNvSpPr>
          <p:nvPr>
            <p:ph type="ctrTitle"/>
          </p:nvPr>
        </p:nvSpPr>
        <p:spPr>
          <a:xfrm>
            <a:off x="608013" y="3830638"/>
            <a:ext cx="7904162" cy="1470025"/>
          </a:xfrm>
        </p:spPr>
        <p:txBody>
          <a:bodyPr/>
          <a:lstStyle/>
          <a:p>
            <a:pPr eaLnBrk="1" hangingPunct="1"/>
            <a:r>
              <a:rPr lang="en-US" smtClean="0">
                <a:latin typeface="Times New Roman" pitchFamily="18" charset="0"/>
                <a:cs typeface="Times New Roman" pitchFamily="18" charset="0"/>
              </a:rPr>
              <a:t>Workshop 1 - What would you like to accomplish today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latin typeface="Times New Roman"/>
                <a:cs typeface="Times New Roman"/>
              </a:rPr>
              <a:t>What would you like to accomplish today</a:t>
            </a:r>
            <a:r>
              <a:rPr lang="en-US" dirty="0" smtClean="0">
                <a:latin typeface="Times New Roman"/>
                <a:cs typeface="Times New Roman"/>
              </a:rPr>
              <a:t>?</a:t>
            </a:r>
            <a:endParaRPr lang="en-US" dirty="0"/>
          </a:p>
        </p:txBody>
      </p:sp>
      <p:sp>
        <p:nvSpPr>
          <p:cNvPr id="74754" name="Content Placeholder 2"/>
          <p:cNvSpPr>
            <a:spLocks noGrp="1"/>
          </p:cNvSpPr>
          <p:nvPr>
            <p:ph idx="1"/>
          </p:nvPr>
        </p:nvSpPr>
        <p:spPr/>
        <p:txBody>
          <a:bodyPr/>
          <a:lstStyle/>
          <a:p>
            <a:pPr marL="0" indent="0" eaLnBrk="1" hangingPunct="1">
              <a:buFont typeface="Arial" charset="0"/>
              <a:buNone/>
            </a:pPr>
            <a:r>
              <a:rPr lang="en-US" smtClean="0"/>
              <a:t>Let us build this list together  …</a:t>
            </a:r>
          </a:p>
          <a:p>
            <a:pPr marL="0" indent="0" eaLnBrk="1" hangingPunct="1">
              <a:buFont typeface="Arial" charset="0"/>
              <a:buNone/>
            </a:pPr>
            <a:r>
              <a:rPr lang="en-US" smtClean="0"/>
              <a:t>1. </a:t>
            </a:r>
          </a:p>
          <a:p>
            <a:pPr marL="0" indent="0" eaLnBrk="1" hangingPunct="1">
              <a:buFont typeface="Arial" charset="0"/>
              <a:buNone/>
            </a:pPr>
            <a:r>
              <a:rPr lang="en-US" smtClean="0"/>
              <a:t>2. </a:t>
            </a:r>
          </a:p>
          <a:p>
            <a:pPr marL="0" indent="0" eaLnBrk="1" hangingPunct="1">
              <a:buFont typeface="Arial" charset="0"/>
              <a:buNone/>
            </a:pPr>
            <a:r>
              <a:rPr lang="en-US" smtClean="0"/>
              <a:t>3.</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ctrTitle"/>
          </p:nvPr>
        </p:nvSpPr>
        <p:spPr>
          <a:xfrm>
            <a:off x="608013" y="3830638"/>
            <a:ext cx="7904162" cy="1470025"/>
          </a:xfrm>
        </p:spPr>
        <p:txBody>
          <a:bodyPr/>
          <a:lstStyle/>
          <a:p>
            <a:pPr eaLnBrk="1" hangingPunct="1"/>
            <a:r>
              <a:rPr lang="en-US" smtClean="0">
                <a:latin typeface="Times New Roman" pitchFamily="18" charset="0"/>
                <a:cs typeface="Times New Roman" pitchFamily="18" charset="0"/>
              </a:rPr>
              <a:t>Tabligh Projects for 2017 for your local Jamaat and each member</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pPr eaLnBrk="1" hangingPunct="1"/>
            <a:r>
              <a:rPr lang="en-US" sz="3200" b="1" smtClean="0">
                <a:latin typeface="Times New Roman" pitchFamily="18" charset="0"/>
                <a:cs typeface="Times New Roman" pitchFamily="18" charset="0"/>
              </a:rPr>
              <a:t>Programs 2017</a:t>
            </a:r>
          </a:p>
        </p:txBody>
      </p:sp>
      <p:pic>
        <p:nvPicPr>
          <p:cNvPr id="5" name="Picture 4" descr="coffee-thumb.png"/>
          <p:cNvPicPr>
            <a:picLocks noChangeAspect="1"/>
          </p:cNvPicPr>
          <p:nvPr/>
        </p:nvPicPr>
        <p:blipFill>
          <a:blip r:embed="rId2"/>
          <a:srcRect/>
          <a:stretch>
            <a:fillRect/>
          </a:stretch>
        </p:blipFill>
        <p:spPr bwMode="auto">
          <a:xfrm>
            <a:off x="177800" y="1968500"/>
            <a:ext cx="2706688" cy="2387600"/>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3238500" y="1968500"/>
            <a:ext cx="2706688" cy="2387600"/>
          </a:xfrm>
          <a:prstGeom prst="rect">
            <a:avLst/>
          </a:prstGeom>
          <a:noFill/>
          <a:ln w="9525">
            <a:noFill/>
            <a:miter lim="800000"/>
            <a:headEnd/>
            <a:tailEnd/>
          </a:ln>
        </p:spPr>
      </p:pic>
      <p:pic>
        <p:nvPicPr>
          <p:cNvPr id="8" name="Picture 7"/>
          <p:cNvPicPr>
            <a:picLocks noChangeAspect="1"/>
          </p:cNvPicPr>
          <p:nvPr/>
        </p:nvPicPr>
        <p:blipFill>
          <a:blip r:embed="rId4"/>
          <a:srcRect/>
          <a:stretch>
            <a:fillRect/>
          </a:stretch>
        </p:blipFill>
        <p:spPr bwMode="auto">
          <a:xfrm>
            <a:off x="6235700" y="1968500"/>
            <a:ext cx="2706688" cy="2387600"/>
          </a:xfrm>
          <a:prstGeom prst="rect">
            <a:avLst/>
          </a:prstGeom>
          <a:noFill/>
          <a:ln w="9525">
            <a:noFill/>
            <a:miter lim="800000"/>
            <a:headEnd/>
            <a:tailEnd/>
          </a:ln>
        </p:spPr>
      </p:pic>
      <p:sp>
        <p:nvSpPr>
          <p:cNvPr id="9" name="TextBox 8"/>
          <p:cNvSpPr txBox="1">
            <a:spLocks noChangeArrowheads="1"/>
          </p:cNvSpPr>
          <p:nvPr/>
        </p:nvSpPr>
        <p:spPr bwMode="auto">
          <a:xfrm>
            <a:off x="1092200" y="1301750"/>
            <a:ext cx="649288" cy="646113"/>
          </a:xfrm>
          <a:prstGeom prst="rect">
            <a:avLst/>
          </a:prstGeom>
          <a:noFill/>
          <a:ln w="9525">
            <a:noFill/>
            <a:miter lim="800000"/>
            <a:headEnd/>
            <a:tailEnd/>
          </a:ln>
        </p:spPr>
        <p:txBody>
          <a:bodyPr wrap="none">
            <a:spAutoFit/>
          </a:bodyPr>
          <a:lstStyle/>
          <a:p>
            <a:r>
              <a:rPr lang="en-US" sz="3600">
                <a:latin typeface="Calibri" pitchFamily="34" charset="0"/>
              </a:rPr>
              <a:t>#1</a:t>
            </a:r>
          </a:p>
        </p:txBody>
      </p:sp>
      <p:sp>
        <p:nvSpPr>
          <p:cNvPr id="10" name="TextBox 9"/>
          <p:cNvSpPr txBox="1">
            <a:spLocks noChangeArrowheads="1"/>
          </p:cNvSpPr>
          <p:nvPr/>
        </p:nvSpPr>
        <p:spPr bwMode="auto">
          <a:xfrm>
            <a:off x="4521200" y="1301750"/>
            <a:ext cx="649288" cy="646113"/>
          </a:xfrm>
          <a:prstGeom prst="rect">
            <a:avLst/>
          </a:prstGeom>
          <a:noFill/>
          <a:ln w="9525">
            <a:noFill/>
            <a:miter lim="800000"/>
            <a:headEnd/>
            <a:tailEnd/>
          </a:ln>
        </p:spPr>
        <p:txBody>
          <a:bodyPr wrap="none">
            <a:spAutoFit/>
          </a:bodyPr>
          <a:lstStyle/>
          <a:p>
            <a:r>
              <a:rPr lang="en-US" sz="3600">
                <a:latin typeface="Calibri" pitchFamily="34" charset="0"/>
              </a:rPr>
              <a:t>#2</a:t>
            </a:r>
          </a:p>
        </p:txBody>
      </p:sp>
      <p:sp>
        <p:nvSpPr>
          <p:cNvPr id="11" name="TextBox 10"/>
          <p:cNvSpPr txBox="1">
            <a:spLocks noChangeArrowheads="1"/>
          </p:cNvSpPr>
          <p:nvPr/>
        </p:nvSpPr>
        <p:spPr bwMode="auto">
          <a:xfrm>
            <a:off x="7416800" y="1301750"/>
            <a:ext cx="649288" cy="646113"/>
          </a:xfrm>
          <a:prstGeom prst="rect">
            <a:avLst/>
          </a:prstGeom>
          <a:noFill/>
          <a:ln w="9525">
            <a:noFill/>
            <a:miter lim="800000"/>
            <a:headEnd/>
            <a:tailEnd/>
          </a:ln>
        </p:spPr>
        <p:txBody>
          <a:bodyPr wrap="none">
            <a:spAutoFit/>
          </a:bodyPr>
          <a:lstStyle/>
          <a:p>
            <a:r>
              <a:rPr lang="en-US" sz="3600">
                <a:latin typeface="Calibri" pitchFamily="34" charset="0"/>
              </a:rPr>
              <a:t>#3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r>
              <a:rPr lang="en-US" sz="3200" b="1" smtClean="0">
                <a:latin typeface="Times New Roman" pitchFamily="18" charset="0"/>
                <a:cs typeface="Times New Roman" pitchFamily="18" charset="0"/>
              </a:rPr>
              <a:t>Program #1 – Coffee Cake and True Islam</a:t>
            </a:r>
          </a:p>
        </p:txBody>
      </p:sp>
      <p:sp>
        <p:nvSpPr>
          <p:cNvPr id="3" name="Content Placeholder 2"/>
          <p:cNvSpPr>
            <a:spLocks noGrp="1"/>
          </p:cNvSpPr>
          <p:nvPr>
            <p:ph idx="1"/>
          </p:nvPr>
        </p:nvSpPr>
        <p:spPr>
          <a:xfrm>
            <a:off x="3022600" y="1435100"/>
            <a:ext cx="5994400" cy="4049713"/>
          </a:xfrm>
        </p:spPr>
        <p:txBody>
          <a:bodyPr rtlCol="0">
            <a:noAutofit/>
          </a:bodyPr>
          <a:lstStyle/>
          <a:p>
            <a:pPr eaLnBrk="1" fontAlgn="auto" hangingPunct="1">
              <a:lnSpc>
                <a:spcPct val="120000"/>
              </a:lnSpc>
              <a:spcAft>
                <a:spcPts val="0"/>
              </a:spcAft>
              <a:buFont typeface="Arial"/>
              <a:buChar char="•"/>
              <a:defRPr/>
            </a:pPr>
            <a:r>
              <a:rPr lang="en-US" sz="2400" dirty="0" smtClean="0"/>
              <a:t>Coffee </a:t>
            </a:r>
            <a:r>
              <a:rPr lang="en-US" sz="2400" dirty="0"/>
              <a:t>Cake and True Islam weekly events in Mosque or outside venue (CCTI) </a:t>
            </a:r>
          </a:p>
          <a:p>
            <a:pPr eaLnBrk="1" fontAlgn="auto" hangingPunct="1">
              <a:lnSpc>
                <a:spcPct val="120000"/>
              </a:lnSpc>
              <a:spcAft>
                <a:spcPts val="0"/>
              </a:spcAft>
              <a:buFont typeface="Arial"/>
              <a:buChar char="•"/>
              <a:defRPr/>
            </a:pPr>
            <a:r>
              <a:rPr lang="en-US" sz="2400" dirty="0" smtClean="0"/>
              <a:t>Women </a:t>
            </a:r>
            <a:r>
              <a:rPr lang="en-US" sz="2400" dirty="0"/>
              <a:t>CCTI needs to be </a:t>
            </a:r>
            <a:r>
              <a:rPr lang="en-US" sz="2400" dirty="0" smtClean="0"/>
              <a:t>started</a:t>
            </a:r>
            <a:endParaRPr lang="en-US" sz="2400" dirty="0"/>
          </a:p>
          <a:p>
            <a:pPr marL="400050" eaLnBrk="1" fontAlgn="auto" hangingPunct="1">
              <a:spcAft>
                <a:spcPts val="0"/>
              </a:spcAft>
              <a:buFont typeface="Arial"/>
              <a:buChar char="•"/>
              <a:defRPr/>
            </a:pPr>
            <a:r>
              <a:rPr lang="en-US" sz="2400" dirty="0" smtClean="0"/>
              <a:t>CCTI Flyers distributions &amp;  Facebook </a:t>
            </a:r>
            <a:r>
              <a:rPr lang="en-US" sz="2400" dirty="0"/>
              <a:t>advertising – need to </a:t>
            </a:r>
            <a:r>
              <a:rPr lang="en-US" sz="2400" dirty="0" smtClean="0"/>
              <a:t>choose topics from current social justice issues</a:t>
            </a:r>
            <a:endParaRPr lang="en-US" sz="2400" dirty="0"/>
          </a:p>
          <a:p>
            <a:pPr marL="400050" eaLnBrk="1" fontAlgn="auto" hangingPunct="1">
              <a:spcAft>
                <a:spcPts val="0"/>
              </a:spcAft>
              <a:buFont typeface="Arial"/>
              <a:buChar char="•"/>
              <a:defRPr/>
            </a:pPr>
            <a:r>
              <a:rPr lang="en-US" sz="2400" dirty="0" smtClean="0"/>
              <a:t>Invite to your home ? Show </a:t>
            </a:r>
            <a:r>
              <a:rPr lang="en-US" sz="2400" dirty="0" err="1" smtClean="0"/>
              <a:t>Bai’at</a:t>
            </a:r>
            <a:r>
              <a:rPr lang="en-US" sz="2400" dirty="0" smtClean="0"/>
              <a:t> form and explain </a:t>
            </a:r>
            <a:r>
              <a:rPr lang="en-US" sz="2400" dirty="0"/>
              <a:t>what it </a:t>
            </a:r>
            <a:r>
              <a:rPr lang="en-US" sz="2400" dirty="0" smtClean="0"/>
              <a:t>means to you</a:t>
            </a:r>
          </a:p>
        </p:txBody>
      </p:sp>
      <p:pic>
        <p:nvPicPr>
          <p:cNvPr id="77827" name="Picture 4" descr="coffee-thumb.png"/>
          <p:cNvPicPr>
            <a:picLocks noChangeAspect="1"/>
          </p:cNvPicPr>
          <p:nvPr/>
        </p:nvPicPr>
        <p:blipFill>
          <a:blip r:embed="rId2"/>
          <a:srcRect/>
          <a:stretch>
            <a:fillRect/>
          </a:stretch>
        </p:blipFill>
        <p:spPr bwMode="auto">
          <a:xfrm>
            <a:off x="127000" y="1612900"/>
            <a:ext cx="2706688" cy="2387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r>
              <a:rPr lang="en-US" sz="3200" b="1" smtClean="0">
                <a:latin typeface="Times New Roman" pitchFamily="18" charset="0"/>
                <a:cs typeface="Times New Roman" pitchFamily="18" charset="0"/>
              </a:rPr>
              <a:t>Program #2 - Tabligh In Neighborhoods </a:t>
            </a:r>
          </a:p>
        </p:txBody>
      </p:sp>
      <p:sp>
        <p:nvSpPr>
          <p:cNvPr id="3" name="Content Placeholder 2"/>
          <p:cNvSpPr>
            <a:spLocks noGrp="1"/>
          </p:cNvSpPr>
          <p:nvPr>
            <p:ph idx="1"/>
          </p:nvPr>
        </p:nvSpPr>
        <p:spPr>
          <a:xfrm>
            <a:off x="2946400" y="1244600"/>
            <a:ext cx="5994400" cy="4049713"/>
          </a:xfrm>
        </p:spPr>
        <p:txBody>
          <a:bodyPr/>
          <a:lstStyle/>
          <a:p>
            <a:pPr eaLnBrk="1" hangingPunct="1">
              <a:lnSpc>
                <a:spcPct val="120000"/>
              </a:lnSpc>
            </a:pPr>
            <a:r>
              <a:rPr lang="en-US" sz="2400" smtClean="0">
                <a:latin typeface="Times New Roman" pitchFamily="18" charset="0"/>
                <a:cs typeface="Times New Roman" pitchFamily="18" charset="0"/>
              </a:rPr>
              <a:t>Invite neighbors to your home for simple socializing, refreshments and conversation about Islam</a:t>
            </a:r>
          </a:p>
          <a:p>
            <a:pPr eaLnBrk="1" hangingPunct="1">
              <a:lnSpc>
                <a:spcPct val="120000"/>
              </a:lnSpc>
            </a:pPr>
            <a:r>
              <a:rPr lang="en-US" sz="2400" smtClean="0">
                <a:latin typeface="Times New Roman" pitchFamily="18" charset="0"/>
                <a:cs typeface="Times New Roman" pitchFamily="18" charset="0"/>
              </a:rPr>
              <a:t>Imagine Every household across USA holds CCTI events in home once a month - Long Term goal 2020</a:t>
            </a:r>
          </a:p>
          <a:p>
            <a:pPr eaLnBrk="1" hangingPunct="1">
              <a:lnSpc>
                <a:spcPct val="120000"/>
              </a:lnSpc>
            </a:pPr>
            <a:r>
              <a:rPr lang="en-US" sz="2400" smtClean="0">
                <a:latin typeface="Times New Roman" pitchFamily="18" charset="0"/>
                <a:cs typeface="Times New Roman" pitchFamily="18" charset="0"/>
              </a:rPr>
              <a:t>This year …2 Da’een/Households in every chapter to hold consistently this year</a:t>
            </a:r>
            <a:endParaRPr lang="en-US" sz="1600" smtClean="0">
              <a:latin typeface="Times New Roman" pitchFamily="18" charset="0"/>
              <a:cs typeface="Times New Roman" pitchFamily="18" charset="0"/>
            </a:endParaRPr>
          </a:p>
        </p:txBody>
      </p:sp>
      <p:pic>
        <p:nvPicPr>
          <p:cNvPr id="78851" name="Picture 3"/>
          <p:cNvPicPr>
            <a:picLocks noChangeAspect="1"/>
          </p:cNvPicPr>
          <p:nvPr/>
        </p:nvPicPr>
        <p:blipFill>
          <a:blip r:embed="rId2"/>
          <a:srcRect/>
          <a:stretch>
            <a:fillRect/>
          </a:stretch>
        </p:blipFill>
        <p:spPr bwMode="auto">
          <a:xfrm>
            <a:off x="188913" y="1435100"/>
            <a:ext cx="2706687" cy="2387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Regional </a:t>
            </a:r>
            <a:r>
              <a:rPr lang="en-US" dirty="0" err="1" smtClean="0"/>
              <a:t>Tabligh</a:t>
            </a:r>
            <a:r>
              <a:rPr lang="en-US" dirty="0" smtClean="0"/>
              <a:t> Program 11/18/2017</a:t>
            </a:r>
            <a:endParaRPr lang="en-US" dirty="0"/>
          </a:p>
        </p:txBody>
      </p:sp>
      <p:sp>
        <p:nvSpPr>
          <p:cNvPr id="54274" name="Content Placeholder 2"/>
          <p:cNvSpPr>
            <a:spLocks noGrp="1"/>
          </p:cNvSpPr>
          <p:nvPr>
            <p:ph idx="1"/>
          </p:nvPr>
        </p:nvSpPr>
        <p:spPr>
          <a:xfrm>
            <a:off x="457200" y="1600200"/>
            <a:ext cx="8318500" cy="4525963"/>
          </a:xfrm>
        </p:spPr>
        <p:txBody>
          <a:bodyPr/>
          <a:lstStyle/>
          <a:p>
            <a:pPr marL="0" indent="0" eaLnBrk="1" hangingPunct="1">
              <a:lnSpc>
                <a:spcPct val="80000"/>
              </a:lnSpc>
              <a:buFont typeface="Arial" charset="0"/>
              <a:buNone/>
            </a:pPr>
            <a:r>
              <a:rPr lang="en-US" sz="1200" dirty="0" smtClean="0">
                <a:latin typeface="Times New Roman" pitchFamily="18" charset="0"/>
                <a:cs typeface="Times New Roman" pitchFamily="18" charset="0"/>
              </a:rPr>
              <a:t>10:25 AM 	</a:t>
            </a:r>
            <a:r>
              <a:rPr lang="en-US" sz="1200" dirty="0" err="1" smtClean="0">
                <a:latin typeface="Times New Roman" pitchFamily="18" charset="0"/>
                <a:cs typeface="Times New Roman" pitchFamily="18" charset="0"/>
              </a:rPr>
              <a:t>Tilawat</a:t>
            </a:r>
            <a:r>
              <a:rPr lang="en-US" sz="1200" dirty="0" smtClean="0">
                <a:latin typeface="Times New Roman" pitchFamily="18" charset="0"/>
                <a:cs typeface="Times New Roman" pitchFamily="18" charset="0"/>
              </a:rPr>
              <a:t> /Translation – </a:t>
            </a:r>
            <a:r>
              <a:rPr lang="en-US" sz="1200" dirty="0" err="1" smtClean="0">
                <a:latin typeface="Times New Roman" pitchFamily="18" charset="0"/>
                <a:cs typeface="Times New Roman" pitchFamily="18" charset="0"/>
              </a:rPr>
              <a:t>Wasim</a:t>
            </a:r>
            <a:r>
              <a:rPr lang="en-US" sz="1200" dirty="0" smtClean="0">
                <a:latin typeface="Times New Roman" pitchFamily="18" charset="0"/>
                <a:cs typeface="Times New Roman" pitchFamily="18" charset="0"/>
              </a:rPr>
              <a:t> Ahmad </a:t>
            </a:r>
            <a:r>
              <a:rPr lang="en-US" sz="1200" dirty="0" err="1" smtClean="0">
                <a:latin typeface="Times New Roman" pitchFamily="18" charset="0"/>
                <a:cs typeface="Times New Roman" pitchFamily="18" charset="0"/>
              </a:rPr>
              <a:t>Janjua</a:t>
            </a:r>
            <a:endParaRPr lang="en-US" sz="1200" dirty="0" smtClean="0">
              <a:latin typeface="Times New Roman" pitchFamily="18" charset="0"/>
              <a:cs typeface="Times New Roman" pitchFamily="18" charset="0"/>
            </a:endParaRPr>
          </a:p>
          <a:p>
            <a:pPr marL="0" indent="0" eaLnBrk="1" hangingPunct="1">
              <a:lnSpc>
                <a:spcPct val="80000"/>
              </a:lnSpc>
              <a:buFont typeface="Arial" charset="0"/>
              <a:buNone/>
            </a:pPr>
            <a:r>
              <a:rPr lang="en-US" sz="1200" dirty="0" smtClean="0">
                <a:latin typeface="Times New Roman" pitchFamily="18" charset="0"/>
                <a:cs typeface="Times New Roman" pitchFamily="18" charset="0"/>
              </a:rPr>
              <a:t>10:30 AM   	</a:t>
            </a:r>
            <a:r>
              <a:rPr lang="en-US" sz="1200" dirty="0" err="1" smtClean="0">
                <a:latin typeface="Times New Roman" pitchFamily="18" charset="0"/>
                <a:cs typeface="Times New Roman" pitchFamily="18" charset="0"/>
              </a:rPr>
              <a:t>Dua</a:t>
            </a:r>
            <a:endParaRPr lang="en-US" sz="1200" dirty="0" smtClean="0">
              <a:latin typeface="Times New Roman" pitchFamily="18" charset="0"/>
              <a:cs typeface="Times New Roman" pitchFamily="18" charset="0"/>
            </a:endParaRPr>
          </a:p>
          <a:p>
            <a:pPr marL="0" indent="0" eaLnBrk="1" hangingPunct="1">
              <a:lnSpc>
                <a:spcPct val="80000"/>
              </a:lnSpc>
              <a:buFont typeface="Arial" charset="0"/>
              <a:buNone/>
            </a:pPr>
            <a:r>
              <a:rPr lang="en-US" sz="1200" dirty="0" smtClean="0">
                <a:latin typeface="Times New Roman" pitchFamily="18" charset="0"/>
                <a:cs typeface="Times New Roman" pitchFamily="18" charset="0"/>
              </a:rPr>
              <a:t>10:30 AM   	Welcome – </a:t>
            </a:r>
            <a:r>
              <a:rPr lang="en-US" sz="1200" dirty="0" err="1" smtClean="0">
                <a:latin typeface="Times New Roman" pitchFamily="18" charset="0"/>
                <a:cs typeface="Times New Roman" pitchFamily="18" charset="0"/>
              </a:rPr>
              <a:t>Muzaffar</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Siddiqui</a:t>
            </a:r>
            <a:r>
              <a:rPr lang="en-US" sz="1200" dirty="0" smtClean="0">
                <a:latin typeface="Times New Roman" pitchFamily="18" charset="0"/>
                <a:cs typeface="Times New Roman" pitchFamily="18" charset="0"/>
              </a:rPr>
              <a:t>, Sadr LA Riverside </a:t>
            </a:r>
            <a:r>
              <a:rPr lang="en-US" sz="1200" dirty="0" err="1" smtClean="0">
                <a:latin typeface="Times New Roman" pitchFamily="18" charset="0"/>
                <a:cs typeface="Times New Roman" pitchFamily="18" charset="0"/>
              </a:rPr>
              <a:t>Jama’at</a:t>
            </a:r>
            <a:endParaRPr lang="en-US" sz="1200" dirty="0" smtClean="0">
              <a:latin typeface="Times New Roman" pitchFamily="18" charset="0"/>
              <a:cs typeface="Times New Roman" pitchFamily="18" charset="0"/>
            </a:endParaRPr>
          </a:p>
          <a:p>
            <a:pPr marL="0" indent="0" eaLnBrk="1" hangingPunct="1">
              <a:lnSpc>
                <a:spcPct val="80000"/>
              </a:lnSpc>
              <a:buFont typeface="Arial" charset="0"/>
              <a:buNone/>
            </a:pPr>
            <a:r>
              <a:rPr lang="en-US" sz="1200" dirty="0" smtClean="0">
                <a:latin typeface="Times New Roman" pitchFamily="18" charset="0"/>
                <a:cs typeface="Times New Roman" pitchFamily="18" charset="0"/>
              </a:rPr>
              <a:t>10:35 AM    	Remarks Dr. </a:t>
            </a:r>
            <a:r>
              <a:rPr lang="en-US" sz="1200" dirty="0" err="1" smtClean="0">
                <a:latin typeface="Times New Roman" pitchFamily="18" charset="0"/>
                <a:cs typeface="Times New Roman" pitchFamily="18" charset="0"/>
              </a:rPr>
              <a:t>Waseem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Sayed</a:t>
            </a:r>
            <a:r>
              <a:rPr lang="en-US" sz="1200" dirty="0" smtClean="0">
                <a:latin typeface="Times New Roman" pitchFamily="18" charset="0"/>
                <a:cs typeface="Times New Roman" pitchFamily="18" charset="0"/>
              </a:rPr>
              <a:t> sahib, National Secretary </a:t>
            </a:r>
            <a:r>
              <a:rPr lang="en-US" sz="1200" dirty="0" err="1" smtClean="0">
                <a:latin typeface="Times New Roman" pitchFamily="18" charset="0"/>
                <a:cs typeface="Times New Roman" pitchFamily="18" charset="0"/>
              </a:rPr>
              <a:t>Tabligh</a:t>
            </a:r>
            <a:r>
              <a:rPr lang="en-US" sz="1200" dirty="0" smtClean="0">
                <a:latin typeface="Times New Roman" pitchFamily="18" charset="0"/>
                <a:cs typeface="Times New Roman" pitchFamily="18" charset="0"/>
              </a:rPr>
              <a:t> USA</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10:50 AM   	Effective Preaching and Ethnic </a:t>
            </a:r>
            <a:r>
              <a:rPr lang="en-US" sz="1200" dirty="0" err="1" smtClean="0">
                <a:latin typeface="Times New Roman" pitchFamily="18" charset="0"/>
                <a:cs typeface="Times New Roman" pitchFamily="18" charset="0"/>
              </a:rPr>
              <a:t>Tabligh</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Mirza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Ghulam</a:t>
            </a:r>
            <a:r>
              <a:rPr lang="en-US" sz="1200" dirty="0" smtClean="0">
                <a:latin typeface="Times New Roman" pitchFamily="18" charset="0"/>
                <a:cs typeface="Times New Roman" pitchFamily="18" charset="0"/>
              </a:rPr>
              <a:t> Rabbi)</a:t>
            </a:r>
            <a:endParaRPr lang="en-US" sz="1200" dirty="0">
              <a:latin typeface="Times New Roman" pitchFamily="18" charset="0"/>
              <a:cs typeface="Times New Roman" pitchFamily="18" charset="0"/>
            </a:endParaRPr>
          </a:p>
          <a:p>
            <a:pPr marL="0" indent="0" eaLnBrk="1" hangingPunct="1">
              <a:lnSpc>
                <a:spcPct val="80000"/>
              </a:lnSpc>
              <a:buFont typeface="Arial" charset="0"/>
              <a:buNone/>
            </a:pPr>
            <a:r>
              <a:rPr lang="en-US" sz="1200" dirty="0" smtClean="0">
                <a:latin typeface="Times New Roman" pitchFamily="18" charset="0"/>
                <a:cs typeface="Times New Roman" pitchFamily="18" charset="0"/>
              </a:rPr>
              <a:t>11:05 AM	Friday Sermon Sept 8</a:t>
            </a:r>
            <a:r>
              <a:rPr lang="en-US" sz="1200" baseline="30000" dirty="0" smtClean="0">
                <a:latin typeface="Times New Roman" pitchFamily="18" charset="0"/>
                <a:cs typeface="Times New Roman" pitchFamily="18" charset="0"/>
              </a:rPr>
              <a:t>th</a:t>
            </a:r>
            <a:r>
              <a:rPr lang="en-US" sz="1200" dirty="0" smtClean="0">
                <a:latin typeface="Times New Roman" pitchFamily="18" charset="0"/>
                <a:cs typeface="Times New Roman" pitchFamily="18" charset="0"/>
              </a:rPr>
              <a:t> PPT presentation (</a:t>
            </a:r>
            <a:r>
              <a:rPr lang="en-US" sz="1200" dirty="0" err="1" smtClean="0">
                <a:latin typeface="Times New Roman" pitchFamily="18" charset="0"/>
                <a:cs typeface="Times New Roman" pitchFamily="18" charset="0"/>
              </a:rPr>
              <a:t>Moyenuddin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Sirajee</a:t>
            </a:r>
            <a:r>
              <a:rPr lang="en-US" sz="1200" dirty="0" smtClean="0">
                <a:latin typeface="Times New Roman" pitchFamily="18" charset="0"/>
                <a:cs typeface="Times New Roman" pitchFamily="18" charset="0"/>
              </a:rPr>
              <a:t>)</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11:20 AM	Workshop 1 – What would you like to accomplish today? (Usman Choudhary&amp; </a:t>
            </a:r>
            <a:r>
              <a:rPr lang="en-US" sz="1200" dirty="0" err="1" smtClean="0">
                <a:latin typeface="Times New Roman" pitchFamily="18" charset="0"/>
                <a:cs typeface="Times New Roman" pitchFamily="18" charset="0"/>
              </a:rPr>
              <a:t>Moyenuddin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Sirajee</a:t>
            </a:r>
            <a:r>
              <a:rPr lang="en-US" sz="1200" dirty="0" smtClean="0">
                <a:latin typeface="Times New Roman" pitchFamily="18" charset="0"/>
                <a:cs typeface="Times New Roman" pitchFamily="18" charset="0"/>
              </a:rPr>
              <a:t>)</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11:35 AM    	Workshop 2 – 2017 </a:t>
            </a:r>
            <a:r>
              <a:rPr lang="en-US" sz="1200" dirty="0" err="1" smtClean="0">
                <a:latin typeface="Times New Roman" pitchFamily="18" charset="0"/>
                <a:cs typeface="Times New Roman" pitchFamily="18" charset="0"/>
              </a:rPr>
              <a:t>Tabligh</a:t>
            </a:r>
            <a:r>
              <a:rPr lang="en-US" sz="1200" dirty="0" smtClean="0">
                <a:latin typeface="Times New Roman" pitchFamily="18" charset="0"/>
                <a:cs typeface="Times New Roman" pitchFamily="18" charset="0"/>
              </a:rPr>
              <a:t> Projects (Usman Choudhary)		</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11:50 AM	Workshop 3 – Group exercise - 30 minutes (All Team) </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		Split into 6 groups – Team #1-#3 Men / Team #1-#3 Women </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		What will be your challenges for implementing your project,</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		Personal </a:t>
            </a:r>
            <a:r>
              <a:rPr lang="en-US" sz="1200" dirty="0" err="1" smtClean="0">
                <a:latin typeface="Times New Roman" pitchFamily="18" charset="0"/>
                <a:cs typeface="Times New Roman" pitchFamily="18" charset="0"/>
              </a:rPr>
              <a:t>Tabligh</a:t>
            </a:r>
            <a:r>
              <a:rPr lang="en-US" sz="1200" dirty="0" smtClean="0">
                <a:latin typeface="Times New Roman" pitchFamily="18" charset="0"/>
                <a:cs typeface="Times New Roman" pitchFamily="18" charset="0"/>
              </a:rPr>
              <a:t> plan starting Nov 20</a:t>
            </a:r>
            <a:r>
              <a:rPr lang="en-US" sz="1200" baseline="30000" dirty="0" smtClean="0">
                <a:latin typeface="Times New Roman" pitchFamily="18" charset="0"/>
                <a:cs typeface="Times New Roman" pitchFamily="18" charset="0"/>
              </a:rPr>
              <a:t>th</a:t>
            </a:r>
            <a:endParaRPr lang="en-US" sz="1200" dirty="0" smtClean="0">
              <a:latin typeface="Times New Roman" pitchFamily="18" charset="0"/>
              <a:cs typeface="Times New Roman" pitchFamily="18" charset="0"/>
            </a:endParaRPr>
          </a:p>
          <a:p>
            <a:pPr marL="0" indent="0" eaLnBrk="1" hangingPunct="1">
              <a:lnSpc>
                <a:spcPct val="80000"/>
              </a:lnSpc>
              <a:buFont typeface="Arial" charset="0"/>
              <a:buNone/>
            </a:pPr>
            <a:r>
              <a:rPr lang="en-US" sz="1200" dirty="0" smtClean="0">
                <a:latin typeface="Times New Roman" pitchFamily="18" charset="0"/>
                <a:cs typeface="Times New Roman" pitchFamily="18" charset="0"/>
              </a:rPr>
              <a:t>12:20 PM	30 minutes – each team presents and Q&amp;A - 5 minutes each</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1:00 PM    	</a:t>
            </a:r>
            <a:r>
              <a:rPr lang="en-US" sz="1200" dirty="0" err="1" smtClean="0">
                <a:latin typeface="Times New Roman" pitchFamily="18" charset="0"/>
                <a:cs typeface="Times New Roman" pitchFamily="18" charset="0"/>
              </a:rPr>
              <a:t>Salat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Zuhr</a:t>
            </a:r>
            <a:r>
              <a:rPr lang="en-US" sz="1200" dirty="0" smtClean="0">
                <a:latin typeface="Times New Roman" pitchFamily="18" charset="0"/>
                <a:cs typeface="Times New Roman" pitchFamily="18" charset="0"/>
              </a:rPr>
              <a:t> and </a:t>
            </a:r>
            <a:r>
              <a:rPr lang="en-US" sz="1200" dirty="0" err="1" smtClean="0">
                <a:latin typeface="Times New Roman" pitchFamily="18" charset="0"/>
                <a:cs typeface="Times New Roman" pitchFamily="18" charset="0"/>
              </a:rPr>
              <a:t>Asar</a:t>
            </a:r>
            <a:endParaRPr lang="en-US" sz="1200" dirty="0" smtClean="0">
              <a:latin typeface="Times New Roman" pitchFamily="18" charset="0"/>
              <a:cs typeface="Times New Roman" pitchFamily="18" charset="0"/>
            </a:endParaRPr>
          </a:p>
          <a:p>
            <a:pPr marL="0" indent="0" eaLnBrk="1" hangingPunct="1">
              <a:lnSpc>
                <a:spcPct val="80000"/>
              </a:lnSpc>
              <a:buFont typeface="Arial" charset="0"/>
              <a:buNone/>
            </a:pPr>
            <a:r>
              <a:rPr lang="en-US" sz="1200" dirty="0" smtClean="0">
                <a:latin typeface="Times New Roman" pitchFamily="18" charset="0"/>
                <a:cs typeface="Times New Roman" pitchFamily="18" charset="0"/>
              </a:rPr>
              <a:t>1:15 PM	Lunch</a:t>
            </a:r>
          </a:p>
          <a:p>
            <a:pPr marL="0" indent="0" eaLnBrk="1" hangingPunct="1">
              <a:lnSpc>
                <a:spcPct val="80000"/>
              </a:lnSpc>
              <a:buNone/>
            </a:pPr>
            <a:r>
              <a:rPr lang="en-US" sz="1200" dirty="0" smtClean="0">
                <a:latin typeface="Times New Roman" pitchFamily="18" charset="0"/>
                <a:cs typeface="Times New Roman" pitchFamily="18" charset="0"/>
              </a:rPr>
              <a:t>2:30 </a:t>
            </a:r>
            <a:r>
              <a:rPr lang="en-US" sz="1200" dirty="0">
                <a:latin typeface="Times New Roman" pitchFamily="18" charset="0"/>
                <a:cs typeface="Times New Roman" pitchFamily="18" charset="0"/>
              </a:rPr>
              <a:t>P</a:t>
            </a:r>
            <a:r>
              <a:rPr lang="en-US" sz="1200" dirty="0" smtClean="0">
                <a:latin typeface="Times New Roman" pitchFamily="18" charset="0"/>
                <a:cs typeface="Times New Roman" pitchFamily="18" charset="0"/>
              </a:rPr>
              <a:t>M   </a:t>
            </a:r>
            <a:r>
              <a:rPr lang="en-US" sz="1200" dirty="0">
                <a:latin typeface="Times New Roman" pitchFamily="18" charset="0"/>
                <a:cs typeface="Times New Roman" pitchFamily="18" charset="0"/>
              </a:rPr>
              <a:t>	Spanish </a:t>
            </a:r>
            <a:r>
              <a:rPr lang="en-US" sz="1200" dirty="0" err="1">
                <a:latin typeface="Times New Roman" pitchFamily="18" charset="0"/>
                <a:cs typeface="Times New Roman" pitchFamily="18" charset="0"/>
              </a:rPr>
              <a:t>Tabligh</a:t>
            </a:r>
            <a:r>
              <a:rPr lang="en-US" sz="1200" dirty="0">
                <a:latin typeface="Times New Roman" pitchFamily="18" charset="0"/>
                <a:cs typeface="Times New Roman" pitchFamily="18" charset="0"/>
              </a:rPr>
              <a:t> (Imam Tariq Malik</a:t>
            </a:r>
            <a:r>
              <a:rPr lang="en-US" sz="1200" dirty="0" smtClean="0">
                <a:latin typeface="Times New Roman" pitchFamily="18" charset="0"/>
                <a:cs typeface="Times New Roman" pitchFamily="18" charset="0"/>
              </a:rPr>
              <a:t>)</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2:35 PM 	2016 year review &amp; Long term </a:t>
            </a:r>
            <a:r>
              <a:rPr lang="en-US" sz="1200" dirty="0" err="1" smtClean="0">
                <a:latin typeface="Times New Roman" pitchFamily="18" charset="0"/>
                <a:cs typeface="Times New Roman" pitchFamily="18" charset="0"/>
              </a:rPr>
              <a:t>Shura</a:t>
            </a:r>
            <a:r>
              <a:rPr lang="en-US" sz="1200" dirty="0" smtClean="0">
                <a:latin typeface="Times New Roman" pitchFamily="18" charset="0"/>
                <a:cs typeface="Times New Roman" pitchFamily="18" charset="0"/>
              </a:rPr>
              <a:t> Proposals – Usman Choudhary</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2:45 PM 	</a:t>
            </a:r>
            <a:r>
              <a:rPr lang="en-US" sz="1200" dirty="0" err="1" smtClean="0">
                <a:latin typeface="Times New Roman" pitchFamily="18" charset="0"/>
                <a:cs typeface="Times New Roman" pitchFamily="18" charset="0"/>
              </a:rPr>
              <a:t>Tabligh</a:t>
            </a:r>
            <a:r>
              <a:rPr lang="en-US" sz="1200" dirty="0" smtClean="0">
                <a:latin typeface="Times New Roman" pitchFamily="18" charset="0"/>
                <a:cs typeface="Times New Roman" pitchFamily="18" charset="0"/>
              </a:rPr>
              <a:t> tools and how to utilize – Ibrahim </a:t>
            </a:r>
            <a:r>
              <a:rPr lang="en-US" sz="1200" dirty="0" err="1" smtClean="0">
                <a:latin typeface="Times New Roman" pitchFamily="18" charset="0"/>
                <a:cs typeface="Times New Roman" pitchFamily="18" charset="0"/>
              </a:rPr>
              <a:t>Naeem</a:t>
            </a:r>
            <a:endParaRPr lang="en-US" sz="1200" dirty="0" smtClean="0">
              <a:latin typeface="Times New Roman" pitchFamily="18" charset="0"/>
              <a:cs typeface="Times New Roman" pitchFamily="18" charset="0"/>
            </a:endParaRPr>
          </a:p>
          <a:p>
            <a:pPr marL="0" indent="0" eaLnBrk="1" hangingPunct="1">
              <a:lnSpc>
                <a:spcPct val="80000"/>
              </a:lnSpc>
              <a:buFont typeface="Arial" charset="0"/>
              <a:buNone/>
            </a:pPr>
            <a:r>
              <a:rPr lang="en-US" sz="1200" dirty="0">
                <a:latin typeface="Times New Roman" pitchFamily="18" charset="0"/>
                <a:cs typeface="Times New Roman" pitchFamily="18" charset="0"/>
              </a:rPr>
              <a:t>2</a:t>
            </a:r>
            <a:r>
              <a:rPr lang="en-US" sz="1200" dirty="0" smtClean="0">
                <a:latin typeface="Times New Roman" pitchFamily="18" charset="0"/>
                <a:cs typeface="Times New Roman" pitchFamily="18" charset="0"/>
              </a:rPr>
              <a:t>:55 PM	Survey - “Did we accomplish your goals set for today”  – scale 1 (Poor) to 5 (Great)</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3:05 PM	Remarks – Missionary </a:t>
            </a:r>
            <a:r>
              <a:rPr lang="en-US" sz="1200" dirty="0" err="1" smtClean="0">
                <a:latin typeface="Times New Roman" pitchFamily="18" charset="0"/>
                <a:cs typeface="Times New Roman" pitchFamily="18" charset="0"/>
              </a:rPr>
              <a:t>Irshad</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Malhi</a:t>
            </a:r>
            <a:r>
              <a:rPr lang="en-US" sz="1200" dirty="0" smtClean="0">
                <a:latin typeface="Times New Roman" pitchFamily="18" charset="0"/>
                <a:cs typeface="Times New Roman" pitchFamily="18" charset="0"/>
              </a:rPr>
              <a:t> sahib</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3:20 PM	Wrap up – Dr. </a:t>
            </a:r>
            <a:r>
              <a:rPr lang="en-US" sz="1200" dirty="0" err="1" smtClean="0">
                <a:latin typeface="Times New Roman" pitchFamily="18" charset="0"/>
                <a:cs typeface="Times New Roman" pitchFamily="18" charset="0"/>
              </a:rPr>
              <a:t>Waseem</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Sayed</a:t>
            </a:r>
            <a:r>
              <a:rPr lang="en-US" sz="1200" dirty="0" smtClean="0">
                <a:latin typeface="Times New Roman" pitchFamily="18" charset="0"/>
                <a:cs typeface="Times New Roman" pitchFamily="18" charset="0"/>
              </a:rPr>
              <a:t> sahib, National Secretary </a:t>
            </a:r>
            <a:r>
              <a:rPr lang="en-US" sz="1200" dirty="0" err="1" smtClean="0">
                <a:latin typeface="Times New Roman" pitchFamily="18" charset="0"/>
                <a:cs typeface="Times New Roman" pitchFamily="18" charset="0"/>
              </a:rPr>
              <a:t>Tabligh</a:t>
            </a:r>
            <a:r>
              <a:rPr lang="en-US" sz="1200" dirty="0" smtClean="0">
                <a:latin typeface="Times New Roman" pitchFamily="18" charset="0"/>
                <a:cs typeface="Times New Roman" pitchFamily="18" charset="0"/>
              </a:rPr>
              <a:t> USA</a:t>
            </a:r>
          </a:p>
          <a:p>
            <a:pPr marL="0" indent="0" eaLnBrk="1" hangingPunct="1">
              <a:lnSpc>
                <a:spcPct val="80000"/>
              </a:lnSpc>
              <a:buFont typeface="Arial" charset="0"/>
              <a:buNone/>
            </a:pPr>
            <a:r>
              <a:rPr lang="en-US" sz="1200" dirty="0" smtClean="0">
                <a:latin typeface="Times New Roman" pitchFamily="18" charset="0"/>
                <a:cs typeface="Times New Roman" pitchFamily="18" charset="0"/>
              </a:rPr>
              <a:t>3:30 PM	</a:t>
            </a:r>
            <a:r>
              <a:rPr lang="en-US" sz="1200" dirty="0" err="1" smtClean="0">
                <a:latin typeface="Times New Roman" pitchFamily="18" charset="0"/>
                <a:cs typeface="Times New Roman" pitchFamily="18" charset="0"/>
              </a:rPr>
              <a:t>Dua</a:t>
            </a:r>
            <a:endParaRPr lang="en-US" sz="1200" dirty="0" smtClean="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z="3200" b="1" smtClean="0">
                <a:latin typeface="Times New Roman" pitchFamily="18" charset="0"/>
                <a:cs typeface="Times New Roman" pitchFamily="18" charset="0"/>
              </a:rPr>
              <a:t>Program #3 - Tabligh to Ethnic Communities</a:t>
            </a:r>
          </a:p>
        </p:txBody>
      </p:sp>
      <p:sp>
        <p:nvSpPr>
          <p:cNvPr id="3" name="Content Placeholder 2"/>
          <p:cNvSpPr>
            <a:spLocks noGrp="1"/>
          </p:cNvSpPr>
          <p:nvPr>
            <p:ph idx="1"/>
          </p:nvPr>
        </p:nvSpPr>
        <p:spPr>
          <a:xfrm>
            <a:off x="2997200" y="1625600"/>
            <a:ext cx="6045200" cy="4049713"/>
          </a:xfrm>
        </p:spPr>
        <p:txBody>
          <a:bodyPr/>
          <a:lstStyle/>
          <a:p>
            <a:pPr eaLnBrk="1" hangingPunct="1">
              <a:lnSpc>
                <a:spcPct val="120000"/>
              </a:lnSpc>
            </a:pPr>
            <a:r>
              <a:rPr lang="en-US" sz="2800" smtClean="0">
                <a:latin typeface="Times New Roman" pitchFamily="18" charset="0"/>
                <a:cs typeface="Times New Roman" pitchFamily="18" charset="0"/>
              </a:rPr>
              <a:t>Tabligh to Ethnic Communities </a:t>
            </a:r>
          </a:p>
          <a:p>
            <a:pPr eaLnBrk="1" hangingPunct="1">
              <a:lnSpc>
                <a:spcPct val="120000"/>
              </a:lnSpc>
            </a:pPr>
            <a:r>
              <a:rPr lang="en-US" sz="2800" smtClean="0">
                <a:latin typeface="Times New Roman" pitchFamily="18" charset="0"/>
                <a:cs typeface="Times New Roman" pitchFamily="18" charset="0"/>
              </a:rPr>
              <a:t>Spanish Desk, Bangla, Arab Desk, Urdu Desk, Pacific Island Desk, Afghan/Pushto Desk Hold Ethnic</a:t>
            </a:r>
          </a:p>
          <a:p>
            <a:pPr eaLnBrk="1" hangingPunct="1">
              <a:lnSpc>
                <a:spcPct val="120000"/>
              </a:lnSpc>
            </a:pPr>
            <a:r>
              <a:rPr lang="en-US" sz="2800" smtClean="0">
                <a:latin typeface="Times New Roman" pitchFamily="18" charset="0"/>
                <a:cs typeface="Times New Roman" pitchFamily="18" charset="0"/>
              </a:rPr>
              <a:t>Ethnic CCTI in homes</a:t>
            </a:r>
          </a:p>
        </p:txBody>
      </p:sp>
      <p:pic>
        <p:nvPicPr>
          <p:cNvPr id="79875" name="Picture 3"/>
          <p:cNvPicPr>
            <a:picLocks noChangeAspect="1"/>
          </p:cNvPicPr>
          <p:nvPr/>
        </p:nvPicPr>
        <p:blipFill>
          <a:blip r:embed="rId2"/>
          <a:srcRect/>
          <a:stretch>
            <a:fillRect/>
          </a:stretch>
        </p:blipFill>
        <p:spPr bwMode="auto">
          <a:xfrm>
            <a:off x="165100" y="1892300"/>
            <a:ext cx="2706688" cy="2387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r>
              <a:rPr lang="en-US" sz="3200" b="1" smtClean="0">
                <a:latin typeface="Times New Roman" pitchFamily="18" charset="0"/>
                <a:cs typeface="Times New Roman" pitchFamily="18" charset="0"/>
              </a:rPr>
              <a:t>Group Exercise</a:t>
            </a:r>
          </a:p>
        </p:txBody>
      </p:sp>
      <p:pic>
        <p:nvPicPr>
          <p:cNvPr id="5" name="Picture 4" descr="coffee-thumb.png"/>
          <p:cNvPicPr>
            <a:picLocks noChangeAspect="1"/>
          </p:cNvPicPr>
          <p:nvPr/>
        </p:nvPicPr>
        <p:blipFill>
          <a:blip r:embed="rId2"/>
          <a:srcRect/>
          <a:stretch>
            <a:fillRect/>
          </a:stretch>
        </p:blipFill>
        <p:spPr bwMode="auto">
          <a:xfrm>
            <a:off x="177800" y="1968500"/>
            <a:ext cx="2706688" cy="2387600"/>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3238500" y="1968500"/>
            <a:ext cx="2706688" cy="2387600"/>
          </a:xfrm>
          <a:prstGeom prst="rect">
            <a:avLst/>
          </a:prstGeom>
          <a:noFill/>
          <a:ln w="9525">
            <a:noFill/>
            <a:miter lim="800000"/>
            <a:headEnd/>
            <a:tailEnd/>
          </a:ln>
        </p:spPr>
      </p:pic>
      <p:pic>
        <p:nvPicPr>
          <p:cNvPr id="8" name="Picture 7"/>
          <p:cNvPicPr>
            <a:picLocks noChangeAspect="1"/>
          </p:cNvPicPr>
          <p:nvPr/>
        </p:nvPicPr>
        <p:blipFill>
          <a:blip r:embed="rId4"/>
          <a:srcRect/>
          <a:stretch>
            <a:fillRect/>
          </a:stretch>
        </p:blipFill>
        <p:spPr bwMode="auto">
          <a:xfrm>
            <a:off x="6235700" y="1968500"/>
            <a:ext cx="2706688" cy="2387600"/>
          </a:xfrm>
          <a:prstGeom prst="rect">
            <a:avLst/>
          </a:prstGeom>
          <a:noFill/>
          <a:ln w="9525">
            <a:noFill/>
            <a:miter lim="800000"/>
            <a:headEnd/>
            <a:tailEnd/>
          </a:ln>
        </p:spPr>
      </p:pic>
      <p:sp>
        <p:nvSpPr>
          <p:cNvPr id="9" name="TextBox 8"/>
          <p:cNvSpPr txBox="1">
            <a:spLocks noChangeArrowheads="1"/>
          </p:cNvSpPr>
          <p:nvPr/>
        </p:nvSpPr>
        <p:spPr bwMode="auto">
          <a:xfrm>
            <a:off x="1092200" y="1301750"/>
            <a:ext cx="649288" cy="646113"/>
          </a:xfrm>
          <a:prstGeom prst="rect">
            <a:avLst/>
          </a:prstGeom>
          <a:noFill/>
          <a:ln w="9525">
            <a:noFill/>
            <a:miter lim="800000"/>
            <a:headEnd/>
            <a:tailEnd/>
          </a:ln>
        </p:spPr>
        <p:txBody>
          <a:bodyPr wrap="none">
            <a:spAutoFit/>
          </a:bodyPr>
          <a:lstStyle/>
          <a:p>
            <a:r>
              <a:rPr lang="en-US" sz="3600">
                <a:latin typeface="Calibri" pitchFamily="34" charset="0"/>
              </a:rPr>
              <a:t>#1</a:t>
            </a:r>
          </a:p>
        </p:txBody>
      </p:sp>
      <p:sp>
        <p:nvSpPr>
          <p:cNvPr id="10" name="TextBox 9"/>
          <p:cNvSpPr txBox="1">
            <a:spLocks noChangeArrowheads="1"/>
          </p:cNvSpPr>
          <p:nvPr/>
        </p:nvSpPr>
        <p:spPr bwMode="auto">
          <a:xfrm>
            <a:off x="4521200" y="1301750"/>
            <a:ext cx="649288" cy="646113"/>
          </a:xfrm>
          <a:prstGeom prst="rect">
            <a:avLst/>
          </a:prstGeom>
          <a:noFill/>
          <a:ln w="9525">
            <a:noFill/>
            <a:miter lim="800000"/>
            <a:headEnd/>
            <a:tailEnd/>
          </a:ln>
        </p:spPr>
        <p:txBody>
          <a:bodyPr wrap="none">
            <a:spAutoFit/>
          </a:bodyPr>
          <a:lstStyle/>
          <a:p>
            <a:r>
              <a:rPr lang="en-US" sz="3600">
                <a:latin typeface="Calibri" pitchFamily="34" charset="0"/>
              </a:rPr>
              <a:t>#2</a:t>
            </a:r>
          </a:p>
        </p:txBody>
      </p:sp>
      <p:sp>
        <p:nvSpPr>
          <p:cNvPr id="11" name="TextBox 10"/>
          <p:cNvSpPr txBox="1">
            <a:spLocks noChangeArrowheads="1"/>
          </p:cNvSpPr>
          <p:nvPr/>
        </p:nvSpPr>
        <p:spPr bwMode="auto">
          <a:xfrm>
            <a:off x="7416800" y="1301750"/>
            <a:ext cx="649288" cy="646113"/>
          </a:xfrm>
          <a:prstGeom prst="rect">
            <a:avLst/>
          </a:prstGeom>
          <a:noFill/>
          <a:ln w="9525">
            <a:noFill/>
            <a:miter lim="800000"/>
            <a:headEnd/>
            <a:tailEnd/>
          </a:ln>
        </p:spPr>
        <p:txBody>
          <a:bodyPr wrap="none">
            <a:spAutoFit/>
          </a:bodyPr>
          <a:lstStyle/>
          <a:p>
            <a:r>
              <a:rPr lang="en-US" sz="3600">
                <a:latin typeface="Calibri" pitchFamily="34" charset="0"/>
              </a:rPr>
              <a:t>#3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3"/>
          <p:cNvSpPr>
            <a:spLocks noGrp="1"/>
          </p:cNvSpPr>
          <p:nvPr>
            <p:ph type="ctrTitle"/>
          </p:nvPr>
        </p:nvSpPr>
        <p:spPr>
          <a:xfrm>
            <a:off x="608013" y="3830638"/>
            <a:ext cx="7904162" cy="1470025"/>
          </a:xfrm>
        </p:spPr>
        <p:txBody>
          <a:bodyPr/>
          <a:lstStyle/>
          <a:p>
            <a:pPr eaLnBrk="1" hangingPunct="1"/>
            <a:r>
              <a:rPr lang="en-US" b="1" smtClean="0">
                <a:latin typeface="Times New Roman" pitchFamily="18" charset="0"/>
                <a:cs typeface="Times New Roman" pitchFamily="18" charset="0"/>
              </a:rPr>
              <a:t>Last year – 2016-2017 </a:t>
            </a:r>
            <a:br>
              <a:rPr lang="en-US" b="1" smtClean="0">
                <a:latin typeface="Times New Roman" pitchFamily="18" charset="0"/>
                <a:cs typeface="Times New Roman" pitchFamily="18" charset="0"/>
              </a:rPr>
            </a:br>
            <a:r>
              <a:rPr lang="en-US" b="1" smtClean="0">
                <a:latin typeface="Times New Roman" pitchFamily="18" charset="0"/>
                <a:cs typeface="Times New Roman" pitchFamily="18" charset="0"/>
              </a:rPr>
              <a:t>Report</a:t>
            </a:r>
            <a:endParaRPr lang="en-US" smtClean="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217488"/>
            <a:ext cx="8229600" cy="1143000"/>
          </a:xfrm>
        </p:spPr>
        <p:txBody>
          <a:bodyPr/>
          <a:lstStyle/>
          <a:p>
            <a:pPr eaLnBrk="1" hangingPunct="1"/>
            <a:r>
              <a:rPr lang="en-US" b="1" smtClean="0">
                <a:latin typeface="Times New Roman" pitchFamily="18" charset="0"/>
                <a:cs typeface="Times New Roman" pitchFamily="18" charset="0"/>
              </a:rPr>
              <a:t>Two guiding principles</a:t>
            </a:r>
          </a:p>
        </p:txBody>
      </p:sp>
      <p:sp>
        <p:nvSpPr>
          <p:cNvPr id="3" name="Content Placeholder 2"/>
          <p:cNvSpPr>
            <a:spLocks noGrp="1"/>
          </p:cNvSpPr>
          <p:nvPr>
            <p:ph idx="1"/>
          </p:nvPr>
        </p:nvSpPr>
        <p:spPr>
          <a:xfrm>
            <a:off x="457200" y="1346200"/>
            <a:ext cx="8229600" cy="5099050"/>
          </a:xfrm>
        </p:spPr>
        <p:txBody>
          <a:bodyPr rtlCol="0">
            <a:noAutofit/>
          </a:bodyPr>
          <a:lstStyle/>
          <a:p>
            <a:pPr marL="0" indent="0" eaLnBrk="1" fontAlgn="auto" hangingPunct="1">
              <a:spcAft>
                <a:spcPts val="0"/>
              </a:spcAft>
              <a:buFont typeface="Arial"/>
              <a:buNone/>
              <a:defRPr/>
            </a:pPr>
            <a:r>
              <a:rPr lang="en-US" sz="2400" dirty="0" smtClean="0">
                <a:solidFill>
                  <a:schemeClr val="tx1">
                    <a:lumMod val="65000"/>
                    <a:lumOff val="35000"/>
                  </a:schemeClr>
                </a:solidFill>
                <a:latin typeface="Times New Roman"/>
                <a:cs typeface="Times New Roman"/>
              </a:rPr>
              <a:t>(1)</a:t>
            </a:r>
            <a:r>
              <a:rPr lang="en-US" sz="2400" dirty="0">
                <a:solidFill>
                  <a:schemeClr val="tx1">
                    <a:lumMod val="65000"/>
                    <a:lumOff val="35000"/>
                  </a:schemeClr>
                </a:solidFill>
                <a:latin typeface="Times New Roman"/>
                <a:cs typeface="Times New Roman"/>
              </a:rPr>
              <a:t> </a:t>
            </a:r>
            <a:r>
              <a:rPr lang="en-US" sz="2400" dirty="0" smtClean="0">
                <a:solidFill>
                  <a:schemeClr val="tx1">
                    <a:lumMod val="65000"/>
                    <a:lumOff val="35000"/>
                  </a:schemeClr>
                </a:solidFill>
                <a:latin typeface="Times New Roman"/>
                <a:cs typeface="Times New Roman"/>
              </a:rPr>
              <a:t>Always </a:t>
            </a:r>
            <a:r>
              <a:rPr lang="en-US" sz="2400" dirty="0">
                <a:solidFill>
                  <a:schemeClr val="tx1">
                    <a:lumMod val="65000"/>
                    <a:lumOff val="35000"/>
                  </a:schemeClr>
                </a:solidFill>
                <a:latin typeface="Times New Roman"/>
                <a:cs typeface="Times New Roman"/>
              </a:rPr>
              <a:t>remember that the </a:t>
            </a:r>
            <a:r>
              <a:rPr lang="en-US" sz="2800" b="1" dirty="0">
                <a:solidFill>
                  <a:srgbClr val="FF0000"/>
                </a:solidFill>
                <a:latin typeface="Times New Roman"/>
                <a:cs typeface="Times New Roman"/>
              </a:rPr>
              <a:t>Holy Quran </a:t>
            </a:r>
            <a:r>
              <a:rPr lang="en-US" sz="2400" dirty="0">
                <a:solidFill>
                  <a:schemeClr val="tx1">
                    <a:lumMod val="65000"/>
                    <a:lumOff val="35000"/>
                  </a:schemeClr>
                </a:solidFill>
                <a:latin typeface="Times New Roman"/>
                <a:cs typeface="Times New Roman"/>
              </a:rPr>
              <a:t>and the Excellent Exemplar, the </a:t>
            </a:r>
            <a:r>
              <a:rPr lang="en-US" sz="2800" b="1" dirty="0">
                <a:solidFill>
                  <a:srgbClr val="FF0000"/>
                </a:solidFill>
                <a:latin typeface="Times New Roman"/>
                <a:cs typeface="Times New Roman"/>
              </a:rPr>
              <a:t>Holy Prophet </a:t>
            </a:r>
            <a:r>
              <a:rPr lang="en-US" sz="2800" b="1" dirty="0" err="1" smtClean="0">
                <a:solidFill>
                  <a:srgbClr val="FF0000"/>
                </a:solidFill>
                <a:latin typeface="Times New Roman"/>
                <a:cs typeface="Times New Roman"/>
              </a:rPr>
              <a:t>Muhammad</a:t>
            </a:r>
            <a:r>
              <a:rPr lang="en-US" sz="2800" b="1" baseline="30000" dirty="0" err="1" smtClean="0">
                <a:solidFill>
                  <a:srgbClr val="FF0000"/>
                </a:solidFill>
                <a:latin typeface="Times New Roman"/>
                <a:cs typeface="Times New Roman"/>
              </a:rPr>
              <a:t>sa</a:t>
            </a:r>
            <a:r>
              <a:rPr lang="en-US" sz="4800" b="1" dirty="0" smtClean="0">
                <a:solidFill>
                  <a:srgbClr val="FF0000"/>
                </a:solidFill>
                <a:latin typeface="Times New Roman"/>
                <a:cs typeface="Times New Roman"/>
              </a:rPr>
              <a:t> </a:t>
            </a:r>
            <a:r>
              <a:rPr lang="en-US" sz="2400" dirty="0">
                <a:solidFill>
                  <a:schemeClr val="tx1">
                    <a:lumMod val="65000"/>
                    <a:lumOff val="35000"/>
                  </a:schemeClr>
                </a:solidFill>
                <a:latin typeface="Times New Roman"/>
                <a:cs typeface="Times New Roman"/>
              </a:rPr>
              <a:t>are our </a:t>
            </a:r>
            <a:r>
              <a:rPr lang="en-US" sz="2400" dirty="0" err="1">
                <a:solidFill>
                  <a:schemeClr val="tx1">
                    <a:lumMod val="65000"/>
                    <a:lumOff val="35000"/>
                  </a:schemeClr>
                </a:solidFill>
                <a:latin typeface="Times New Roman"/>
                <a:cs typeface="Times New Roman"/>
              </a:rPr>
              <a:t>guides..and</a:t>
            </a:r>
            <a:r>
              <a:rPr lang="en-US" sz="2400" dirty="0">
                <a:solidFill>
                  <a:schemeClr val="tx1">
                    <a:lumMod val="65000"/>
                    <a:lumOff val="35000"/>
                  </a:schemeClr>
                </a:solidFill>
                <a:latin typeface="Times New Roman"/>
                <a:cs typeface="Times New Roman"/>
              </a:rPr>
              <a:t> the Imam of the Age, the </a:t>
            </a:r>
            <a:r>
              <a:rPr lang="en-US" sz="2800" b="1" dirty="0">
                <a:solidFill>
                  <a:srgbClr val="FF0000"/>
                </a:solidFill>
                <a:latin typeface="Times New Roman"/>
                <a:cs typeface="Times New Roman"/>
              </a:rPr>
              <a:t>Promised </a:t>
            </a:r>
            <a:r>
              <a:rPr lang="en-US" sz="2800" b="1" dirty="0" err="1" smtClean="0">
                <a:solidFill>
                  <a:srgbClr val="FF0000"/>
                </a:solidFill>
                <a:latin typeface="Times New Roman"/>
                <a:cs typeface="Times New Roman"/>
              </a:rPr>
              <a:t>Messiah</a:t>
            </a:r>
            <a:r>
              <a:rPr lang="en-US" sz="2800" b="1" baseline="30000" dirty="0" err="1" smtClean="0">
                <a:solidFill>
                  <a:srgbClr val="FF0000"/>
                </a:solidFill>
                <a:latin typeface="Times New Roman"/>
                <a:cs typeface="Times New Roman"/>
              </a:rPr>
              <a:t>as</a:t>
            </a:r>
            <a:r>
              <a:rPr lang="en-US" sz="2400" dirty="0" smtClean="0">
                <a:solidFill>
                  <a:schemeClr val="tx1">
                    <a:lumMod val="65000"/>
                    <a:lumOff val="35000"/>
                  </a:schemeClr>
                </a:solidFill>
                <a:latin typeface="Times New Roman"/>
                <a:cs typeface="Times New Roman"/>
              </a:rPr>
              <a:t>, </a:t>
            </a:r>
            <a:r>
              <a:rPr lang="en-US" sz="2400" dirty="0">
                <a:solidFill>
                  <a:schemeClr val="tx1">
                    <a:lumMod val="65000"/>
                    <a:lumOff val="35000"/>
                  </a:schemeClr>
                </a:solidFill>
                <a:latin typeface="Times New Roman"/>
                <a:cs typeface="Times New Roman"/>
              </a:rPr>
              <a:t>came to rejuvenate the very essence of what these taught us.  So in our presentations let us focus on these sources throughout</a:t>
            </a:r>
            <a:r>
              <a:rPr lang="en-US" sz="2400" dirty="0" smtClean="0">
                <a:solidFill>
                  <a:schemeClr val="tx1">
                    <a:lumMod val="65000"/>
                    <a:lumOff val="35000"/>
                  </a:schemeClr>
                </a:solidFill>
                <a:latin typeface="Times New Roman"/>
                <a:cs typeface="Times New Roman"/>
              </a:rPr>
              <a:t>.</a:t>
            </a:r>
            <a:endParaRPr lang="en-US" sz="2400" dirty="0">
              <a:solidFill>
                <a:schemeClr val="tx1">
                  <a:lumMod val="65000"/>
                  <a:lumOff val="35000"/>
                </a:schemeClr>
              </a:solidFill>
              <a:latin typeface="Times New Roman"/>
              <a:cs typeface="Times New Roman"/>
            </a:endParaRPr>
          </a:p>
          <a:p>
            <a:pPr marL="0" indent="0" eaLnBrk="1" fontAlgn="auto" hangingPunct="1">
              <a:spcAft>
                <a:spcPts val="0"/>
              </a:spcAft>
              <a:buFont typeface="Arial"/>
              <a:buNone/>
              <a:defRPr/>
            </a:pPr>
            <a:endParaRPr lang="en-US" sz="2400" dirty="0" smtClean="0">
              <a:solidFill>
                <a:schemeClr val="tx1">
                  <a:lumMod val="65000"/>
                  <a:lumOff val="35000"/>
                </a:schemeClr>
              </a:solidFill>
              <a:latin typeface="Times New Roman"/>
              <a:cs typeface="Times New Roman"/>
            </a:endParaRPr>
          </a:p>
          <a:p>
            <a:pPr marL="0" indent="0" eaLnBrk="1" fontAlgn="auto" hangingPunct="1">
              <a:spcAft>
                <a:spcPts val="0"/>
              </a:spcAft>
              <a:buFont typeface="Arial"/>
              <a:buNone/>
              <a:defRPr/>
            </a:pPr>
            <a:r>
              <a:rPr lang="en-US" sz="2400" dirty="0" smtClean="0">
                <a:solidFill>
                  <a:schemeClr val="tx1">
                    <a:lumMod val="65000"/>
                    <a:lumOff val="35000"/>
                  </a:schemeClr>
                </a:solidFill>
                <a:latin typeface="Times New Roman"/>
                <a:cs typeface="Times New Roman"/>
              </a:rPr>
              <a:t>(2)</a:t>
            </a:r>
            <a:r>
              <a:rPr lang="en-US" sz="2400" dirty="0">
                <a:solidFill>
                  <a:schemeClr val="tx1">
                    <a:lumMod val="65000"/>
                    <a:lumOff val="35000"/>
                  </a:schemeClr>
                </a:solidFill>
                <a:latin typeface="Times New Roman"/>
                <a:cs typeface="Times New Roman"/>
              </a:rPr>
              <a:t> </a:t>
            </a:r>
            <a:r>
              <a:rPr lang="en-US" sz="2400" dirty="0" smtClean="0">
                <a:solidFill>
                  <a:schemeClr val="tx1">
                    <a:lumMod val="65000"/>
                    <a:lumOff val="35000"/>
                  </a:schemeClr>
                </a:solidFill>
                <a:latin typeface="Times New Roman"/>
                <a:cs typeface="Times New Roman"/>
              </a:rPr>
              <a:t>And </a:t>
            </a:r>
            <a:r>
              <a:rPr lang="en-US" sz="2400" dirty="0">
                <a:solidFill>
                  <a:schemeClr val="tx1">
                    <a:lumMod val="65000"/>
                    <a:lumOff val="35000"/>
                  </a:schemeClr>
                </a:solidFill>
                <a:latin typeface="Times New Roman"/>
                <a:cs typeface="Times New Roman"/>
              </a:rPr>
              <a:t>remember that </a:t>
            </a:r>
            <a:r>
              <a:rPr lang="en-US" sz="2800" b="1" dirty="0">
                <a:solidFill>
                  <a:srgbClr val="FF0000"/>
                </a:solidFill>
                <a:latin typeface="Times New Roman"/>
                <a:cs typeface="Times New Roman"/>
              </a:rPr>
              <a:t>PRAYER</a:t>
            </a:r>
            <a:r>
              <a:rPr lang="en-US" sz="2400" dirty="0">
                <a:solidFill>
                  <a:schemeClr val="tx1">
                    <a:lumMod val="65000"/>
                    <a:lumOff val="35000"/>
                  </a:schemeClr>
                </a:solidFill>
                <a:latin typeface="Times New Roman"/>
                <a:cs typeface="Times New Roman"/>
              </a:rPr>
              <a:t> is, in fact, the beam on which all our success rests - so after everything and before everything and in the middle of everything we must emphasize and engage in prayer</a:t>
            </a:r>
            <a:r>
              <a:rPr lang="en-US" sz="2400" dirty="0" smtClean="0">
                <a:solidFill>
                  <a:schemeClr val="tx1">
                    <a:lumMod val="65000"/>
                    <a:lumOff val="35000"/>
                  </a:schemeClr>
                </a:solidFill>
                <a:latin typeface="Times New Roman"/>
                <a:cs typeface="Times New Roman"/>
              </a:rPr>
              <a:t>.</a:t>
            </a:r>
            <a:endParaRPr lang="en-US" sz="2000" dirty="0">
              <a:solidFill>
                <a:schemeClr val="tx1">
                  <a:lumMod val="65000"/>
                  <a:lumOff val="35000"/>
                </a:schemeClr>
              </a:solidFill>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rot="1200000">
            <a:off x="5410200" y="4810125"/>
            <a:ext cx="279400" cy="354013"/>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0" y="70774"/>
                </a:moveTo>
                <a:lnTo>
                  <a:pt x="139702" y="70774"/>
                </a:lnTo>
                <a:lnTo>
                  <a:pt x="139702" y="0"/>
                </a:lnTo>
                <a:lnTo>
                  <a:pt x="279403" y="176934"/>
                </a:lnTo>
                <a:lnTo>
                  <a:pt x="139702" y="353868"/>
                </a:lnTo>
                <a:lnTo>
                  <a:pt x="139702" y="283094"/>
                </a:lnTo>
                <a:lnTo>
                  <a:pt x="0" y="283094"/>
                </a:lnTo>
                <a:lnTo>
                  <a:pt x="0" y="70774"/>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0" tIns="70773" rIns="83820" bIns="70774" spcCol="1270" anchor="ctr"/>
          <a:lstStyle/>
          <a:p>
            <a:pPr algn="ctr" defTabSz="666750" fontAlgn="auto">
              <a:lnSpc>
                <a:spcPct val="90000"/>
              </a:lnSpc>
              <a:spcAft>
                <a:spcPct val="35000"/>
              </a:spcAft>
              <a:defRPr/>
            </a:pPr>
            <a:endParaRPr lang="en-US" sz="1500" b="1"/>
          </a:p>
        </p:txBody>
      </p:sp>
      <p:sp>
        <p:nvSpPr>
          <p:cNvPr id="7" name="Freeform 6"/>
          <p:cNvSpPr/>
          <p:nvPr/>
        </p:nvSpPr>
        <p:spPr>
          <a:xfrm>
            <a:off x="5499100" y="1414463"/>
            <a:ext cx="2628900" cy="1633537"/>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rgbClr val="C0504D"/>
          </a:solidFill>
        </p:spPr>
        <p:style>
          <a:lnRef idx="0">
            <a:schemeClr val="lt1">
              <a:hueOff val="0"/>
              <a:satOff val="0"/>
              <a:lumOff val="0"/>
              <a:alphaOff val="0"/>
            </a:schemeClr>
          </a:lnRef>
          <a:fillRef idx="3">
            <a:schemeClr val="accent4">
              <a:hueOff val="-558096"/>
              <a:satOff val="3362"/>
              <a:lumOff val="270"/>
              <a:alphaOff val="0"/>
            </a:schemeClr>
          </a:fillRef>
          <a:effectRef idx="2">
            <a:schemeClr val="accent4">
              <a:hueOff val="-558096"/>
              <a:satOff val="3362"/>
              <a:lumOff val="270"/>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National media interviews, articles </a:t>
            </a:r>
          </a:p>
        </p:txBody>
      </p:sp>
      <p:sp>
        <p:nvSpPr>
          <p:cNvPr id="9" name="Freeform 8"/>
          <p:cNvSpPr/>
          <p:nvPr/>
        </p:nvSpPr>
        <p:spPr>
          <a:xfrm>
            <a:off x="5732463" y="3124200"/>
            <a:ext cx="1049337" cy="1049338"/>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1116193"/>
              <a:satOff val="6725"/>
              <a:lumOff val="539"/>
              <a:alphaOff val="0"/>
            </a:schemeClr>
          </a:fillRef>
          <a:effectRef idx="2">
            <a:schemeClr val="accent4">
              <a:hueOff val="-1116193"/>
              <a:satOff val="6725"/>
              <a:lumOff val="539"/>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Social media (Twitter, Social Media) </a:t>
            </a:r>
          </a:p>
        </p:txBody>
      </p:sp>
      <p:sp>
        <p:nvSpPr>
          <p:cNvPr id="10" name="Freeform 9"/>
          <p:cNvSpPr/>
          <p:nvPr/>
        </p:nvSpPr>
        <p:spPr>
          <a:xfrm rot="16800000">
            <a:off x="5801519" y="4275932"/>
            <a:ext cx="279400" cy="3540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p:spPr>
        <p:style>
          <a:lnRef idx="0">
            <a:schemeClr val="lt1">
              <a:hueOff val="0"/>
              <a:satOff val="0"/>
              <a:lumOff val="0"/>
              <a:alphaOff val="0"/>
            </a:schemeClr>
          </a:lnRef>
          <a:fillRef idx="3">
            <a:schemeClr val="accent4">
              <a:hueOff val="-1116193"/>
              <a:satOff val="6725"/>
              <a:lumOff val="539"/>
              <a:alphaOff val="0"/>
            </a:schemeClr>
          </a:fillRef>
          <a:effectRef idx="2">
            <a:schemeClr val="accent4">
              <a:hueOff val="-1116193"/>
              <a:satOff val="6725"/>
              <a:lumOff val="539"/>
              <a:alphaOff val="0"/>
            </a:schemeClr>
          </a:effectRef>
          <a:fontRef idx="minor">
            <a:schemeClr val="lt1"/>
          </a:fontRef>
        </p:style>
        <p:txBody>
          <a:bodyPr lIns="83820" tIns="70774" rIns="0" bIns="70773" spcCol="1270" anchor="ctr"/>
          <a:lstStyle/>
          <a:p>
            <a:pPr algn="ctr" defTabSz="666750" fontAlgn="auto">
              <a:lnSpc>
                <a:spcPct val="90000"/>
              </a:lnSpc>
              <a:spcAft>
                <a:spcPct val="35000"/>
              </a:spcAft>
              <a:defRPr/>
            </a:pPr>
            <a:endParaRPr lang="en-US" sz="1500" b="1"/>
          </a:p>
        </p:txBody>
      </p:sp>
      <p:sp>
        <p:nvSpPr>
          <p:cNvPr id="11" name="Freeform 10"/>
          <p:cNvSpPr/>
          <p:nvPr/>
        </p:nvSpPr>
        <p:spPr>
          <a:xfrm>
            <a:off x="5792788" y="4637088"/>
            <a:ext cx="1363662" cy="1365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1674289"/>
              <a:satOff val="10087"/>
              <a:lumOff val="809"/>
              <a:alphaOff val="0"/>
            </a:schemeClr>
          </a:fillRef>
          <a:effectRef idx="2">
            <a:schemeClr val="accent4">
              <a:hueOff val="-1674289"/>
              <a:satOff val="10087"/>
              <a:lumOff val="809"/>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Multiple websites</a:t>
            </a:r>
          </a:p>
        </p:txBody>
      </p:sp>
      <p:sp>
        <p:nvSpPr>
          <p:cNvPr id="12" name="Freeform 11"/>
          <p:cNvSpPr/>
          <p:nvPr/>
        </p:nvSpPr>
        <p:spPr>
          <a:xfrm rot="19200000">
            <a:off x="5321300" y="5535613"/>
            <a:ext cx="279400" cy="3540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p:spPr>
        <p:style>
          <a:lnRef idx="0">
            <a:schemeClr val="lt1">
              <a:hueOff val="0"/>
              <a:satOff val="0"/>
              <a:lumOff val="0"/>
              <a:alphaOff val="0"/>
            </a:schemeClr>
          </a:lnRef>
          <a:fillRef idx="3">
            <a:schemeClr val="accent4">
              <a:hueOff val="-1674289"/>
              <a:satOff val="10087"/>
              <a:lumOff val="809"/>
              <a:alphaOff val="0"/>
            </a:schemeClr>
          </a:fillRef>
          <a:effectRef idx="2">
            <a:schemeClr val="accent4">
              <a:hueOff val="-1674289"/>
              <a:satOff val="10087"/>
              <a:lumOff val="809"/>
              <a:alphaOff val="0"/>
            </a:schemeClr>
          </a:effectRef>
          <a:fontRef idx="minor">
            <a:schemeClr val="lt1"/>
          </a:fontRef>
        </p:style>
        <p:txBody>
          <a:bodyPr lIns="83820" tIns="70774" rIns="1" bIns="70774" spcCol="1270" anchor="ctr"/>
          <a:lstStyle/>
          <a:p>
            <a:pPr algn="ctr" defTabSz="666750" fontAlgn="auto">
              <a:lnSpc>
                <a:spcPct val="90000"/>
              </a:lnSpc>
              <a:spcAft>
                <a:spcPct val="35000"/>
              </a:spcAft>
              <a:defRPr/>
            </a:pPr>
            <a:endParaRPr lang="en-US" sz="1500" b="1"/>
          </a:p>
        </p:txBody>
      </p:sp>
      <p:sp>
        <p:nvSpPr>
          <p:cNvPr id="13" name="Freeform 12"/>
          <p:cNvSpPr/>
          <p:nvPr/>
        </p:nvSpPr>
        <p:spPr>
          <a:xfrm>
            <a:off x="4216400" y="5534025"/>
            <a:ext cx="811213" cy="811213"/>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2232386"/>
              <a:satOff val="13449"/>
              <a:lumOff val="1078"/>
              <a:alphaOff val="0"/>
            </a:schemeClr>
          </a:fillRef>
          <a:effectRef idx="2">
            <a:schemeClr val="accent4">
              <a:hueOff val="-2232386"/>
              <a:satOff val="13449"/>
              <a:lumOff val="1078"/>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Phone – 800-Why_islam </a:t>
            </a:r>
          </a:p>
        </p:txBody>
      </p:sp>
      <p:sp>
        <p:nvSpPr>
          <p:cNvPr id="15" name="Freeform 14"/>
          <p:cNvSpPr/>
          <p:nvPr/>
        </p:nvSpPr>
        <p:spPr>
          <a:xfrm>
            <a:off x="665163" y="5165725"/>
            <a:ext cx="969962" cy="968375"/>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2790482"/>
              <a:satOff val="16812"/>
              <a:lumOff val="1348"/>
              <a:alphaOff val="0"/>
            </a:schemeClr>
          </a:fillRef>
          <a:effectRef idx="2">
            <a:schemeClr val="accent4">
              <a:hueOff val="-2790482"/>
              <a:satOff val="16812"/>
              <a:lumOff val="1348"/>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Capture contact on paper /  spreadsheet</a:t>
            </a:r>
          </a:p>
        </p:txBody>
      </p:sp>
      <p:sp>
        <p:nvSpPr>
          <p:cNvPr id="16" name="Freeform 15"/>
          <p:cNvSpPr/>
          <p:nvPr/>
        </p:nvSpPr>
        <p:spPr>
          <a:xfrm rot="2400000">
            <a:off x="3687763" y="5392738"/>
            <a:ext cx="279400" cy="3540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p:spPr>
        <p:style>
          <a:lnRef idx="0">
            <a:schemeClr val="lt1">
              <a:hueOff val="0"/>
              <a:satOff val="0"/>
              <a:lumOff val="0"/>
              <a:alphaOff val="0"/>
            </a:schemeClr>
          </a:lnRef>
          <a:fillRef idx="3">
            <a:schemeClr val="accent4">
              <a:hueOff val="-2790482"/>
              <a:satOff val="16812"/>
              <a:lumOff val="1348"/>
              <a:alphaOff val="0"/>
            </a:schemeClr>
          </a:fillRef>
          <a:effectRef idx="2">
            <a:schemeClr val="accent4">
              <a:hueOff val="-2790482"/>
              <a:satOff val="16812"/>
              <a:lumOff val="1348"/>
              <a:alphaOff val="0"/>
            </a:schemeClr>
          </a:effectRef>
          <a:fontRef idx="minor">
            <a:schemeClr val="lt1"/>
          </a:fontRef>
        </p:style>
        <p:txBody>
          <a:bodyPr lIns="83821" tIns="70774" rIns="0" bIns="70773" spcCol="1270" anchor="ctr"/>
          <a:lstStyle/>
          <a:p>
            <a:pPr algn="ctr" defTabSz="666750" fontAlgn="auto">
              <a:lnSpc>
                <a:spcPct val="90000"/>
              </a:lnSpc>
              <a:spcAft>
                <a:spcPct val="35000"/>
              </a:spcAft>
              <a:defRPr/>
            </a:pPr>
            <a:endParaRPr lang="en-US" sz="1500" b="1"/>
          </a:p>
        </p:txBody>
      </p:sp>
      <p:sp>
        <p:nvSpPr>
          <p:cNvPr id="17" name="Freeform 16"/>
          <p:cNvSpPr/>
          <p:nvPr/>
        </p:nvSpPr>
        <p:spPr>
          <a:xfrm>
            <a:off x="3516313" y="3351213"/>
            <a:ext cx="1944687" cy="194310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accent6">
              <a:lumMod val="75000"/>
            </a:schemeClr>
          </a:solidFill>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Flyer Distributions</a:t>
            </a:r>
          </a:p>
        </p:txBody>
      </p:sp>
      <p:sp>
        <p:nvSpPr>
          <p:cNvPr id="18" name="Freeform 17"/>
          <p:cNvSpPr/>
          <p:nvPr/>
        </p:nvSpPr>
        <p:spPr>
          <a:xfrm rot="4800000">
            <a:off x="3083719" y="2494757"/>
            <a:ext cx="279400" cy="3540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83822" tIns="70774" rIns="-1" bIns="70774" spcCol="1270" anchor="ctr"/>
          <a:lstStyle/>
          <a:p>
            <a:pPr algn="ctr" defTabSz="666750" fontAlgn="auto">
              <a:lnSpc>
                <a:spcPct val="90000"/>
              </a:lnSpc>
              <a:spcAft>
                <a:spcPct val="35000"/>
              </a:spcAft>
              <a:defRPr/>
            </a:pPr>
            <a:endParaRPr lang="en-US" sz="1500" b="1"/>
          </a:p>
        </p:txBody>
      </p:sp>
      <p:sp>
        <p:nvSpPr>
          <p:cNvPr id="19" name="Freeform 18"/>
          <p:cNvSpPr/>
          <p:nvPr/>
        </p:nvSpPr>
        <p:spPr>
          <a:xfrm>
            <a:off x="765175" y="1711325"/>
            <a:ext cx="1431925" cy="156210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3906675"/>
              <a:satOff val="23537"/>
              <a:lumOff val="1887"/>
              <a:alphaOff val="0"/>
            </a:schemeClr>
          </a:fillRef>
          <a:effectRef idx="2">
            <a:schemeClr val="accent4">
              <a:hueOff val="-3906675"/>
              <a:satOff val="23537"/>
              <a:lumOff val="188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Invite to Mosque and Other programs</a:t>
            </a:r>
          </a:p>
        </p:txBody>
      </p:sp>
      <p:sp>
        <p:nvSpPr>
          <p:cNvPr id="21" name="Freeform 20"/>
          <p:cNvSpPr/>
          <p:nvPr/>
        </p:nvSpPr>
        <p:spPr>
          <a:xfrm>
            <a:off x="2559050" y="1414463"/>
            <a:ext cx="1047750" cy="10477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4464771"/>
              <a:satOff val="26899"/>
              <a:lumOff val="2156"/>
              <a:alphaOff val="0"/>
            </a:schemeClr>
          </a:fillRef>
          <a:effectRef idx="2">
            <a:schemeClr val="accent4">
              <a:hueOff val="-4464771"/>
              <a:satOff val="26899"/>
              <a:lumOff val="2156"/>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Individual </a:t>
            </a:r>
          </a:p>
          <a:p>
            <a:pPr algn="ctr" defTabSz="533400" fontAlgn="auto">
              <a:lnSpc>
                <a:spcPct val="90000"/>
              </a:lnSpc>
              <a:spcAft>
                <a:spcPct val="35000"/>
              </a:spcAft>
              <a:defRPr/>
            </a:pPr>
            <a:r>
              <a:rPr lang="en-US" sz="1200" b="1" dirty="0"/>
              <a:t>1-1 </a:t>
            </a:r>
            <a:r>
              <a:rPr lang="en-US" sz="1200" b="1" dirty="0" err="1"/>
              <a:t>tabligh</a:t>
            </a:r>
            <a:r>
              <a:rPr lang="en-US" sz="1200" b="1" dirty="0"/>
              <a:t> in homes</a:t>
            </a:r>
          </a:p>
        </p:txBody>
      </p:sp>
      <p:sp>
        <p:nvSpPr>
          <p:cNvPr id="22" name="Freeform 21"/>
          <p:cNvSpPr/>
          <p:nvPr/>
        </p:nvSpPr>
        <p:spPr>
          <a:xfrm rot="20400000" flipH="1">
            <a:off x="4872038" y="2644775"/>
            <a:ext cx="487362" cy="354013"/>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0" y="70774"/>
                </a:moveTo>
                <a:lnTo>
                  <a:pt x="139702" y="70774"/>
                </a:lnTo>
                <a:lnTo>
                  <a:pt x="139702" y="0"/>
                </a:lnTo>
                <a:lnTo>
                  <a:pt x="279403" y="176934"/>
                </a:lnTo>
                <a:lnTo>
                  <a:pt x="139702" y="353868"/>
                </a:lnTo>
                <a:lnTo>
                  <a:pt x="139702" y="283094"/>
                </a:lnTo>
                <a:lnTo>
                  <a:pt x="0" y="283094"/>
                </a:lnTo>
                <a:lnTo>
                  <a:pt x="0" y="70774"/>
                </a:lnTo>
                <a:close/>
              </a:path>
            </a:pathLst>
          </a:custGeom>
        </p:spPr>
        <p:style>
          <a:lnRef idx="0">
            <a:schemeClr val="lt1">
              <a:hueOff val="0"/>
              <a:satOff val="0"/>
              <a:lumOff val="0"/>
              <a:alphaOff val="0"/>
            </a:schemeClr>
          </a:lnRef>
          <a:fillRef idx="3">
            <a:schemeClr val="accent4">
              <a:hueOff val="-4464771"/>
              <a:satOff val="26899"/>
              <a:lumOff val="2156"/>
              <a:alphaOff val="0"/>
            </a:schemeClr>
          </a:fillRef>
          <a:effectRef idx="2">
            <a:schemeClr val="accent4">
              <a:hueOff val="-4464771"/>
              <a:satOff val="26899"/>
              <a:lumOff val="2156"/>
              <a:alphaOff val="0"/>
            </a:schemeClr>
          </a:effectRef>
          <a:fontRef idx="minor">
            <a:schemeClr val="lt1"/>
          </a:fontRef>
        </p:style>
        <p:txBody>
          <a:bodyPr lIns="0" tIns="70774" rIns="83820" bIns="70773" spcCol="1270" anchor="ctr"/>
          <a:lstStyle/>
          <a:p>
            <a:pPr algn="ctr" defTabSz="666750" fontAlgn="auto">
              <a:lnSpc>
                <a:spcPct val="90000"/>
              </a:lnSpc>
              <a:spcAft>
                <a:spcPct val="35000"/>
              </a:spcAft>
              <a:defRPr/>
            </a:pPr>
            <a:endParaRPr lang="en-US" sz="1500" b="1" dirty="0"/>
          </a:p>
        </p:txBody>
      </p:sp>
      <p:sp>
        <p:nvSpPr>
          <p:cNvPr id="83983" name="Title 3"/>
          <p:cNvSpPr>
            <a:spLocks noGrp="1"/>
          </p:cNvSpPr>
          <p:nvPr>
            <p:ph type="title"/>
          </p:nvPr>
        </p:nvSpPr>
        <p:spPr/>
        <p:txBody>
          <a:bodyPr/>
          <a:lstStyle/>
          <a:p>
            <a:pPr eaLnBrk="1" hangingPunct="1"/>
            <a:r>
              <a:rPr lang="en-US" smtClean="0"/>
              <a:t>Pre July 2016 Tabligh programs</a:t>
            </a:r>
          </a:p>
        </p:txBody>
      </p:sp>
      <p:sp>
        <p:nvSpPr>
          <p:cNvPr id="23" name="Freeform 22"/>
          <p:cNvSpPr/>
          <p:nvPr/>
        </p:nvSpPr>
        <p:spPr>
          <a:xfrm>
            <a:off x="1054100" y="3351213"/>
            <a:ext cx="1636713" cy="1636712"/>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Book Fairs</a:t>
            </a:r>
          </a:p>
        </p:txBody>
      </p:sp>
      <p:sp>
        <p:nvSpPr>
          <p:cNvPr id="24" name="Freeform 23"/>
          <p:cNvSpPr/>
          <p:nvPr/>
        </p:nvSpPr>
        <p:spPr>
          <a:xfrm>
            <a:off x="2373313" y="4621213"/>
            <a:ext cx="1049337" cy="10477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accent6">
              <a:lumMod val="75000"/>
            </a:schemeClr>
          </a:solidFill>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Interfaith Events</a:t>
            </a:r>
          </a:p>
        </p:txBody>
      </p:sp>
      <p:sp>
        <p:nvSpPr>
          <p:cNvPr id="25" name="Freeform 24"/>
          <p:cNvSpPr/>
          <p:nvPr/>
        </p:nvSpPr>
        <p:spPr>
          <a:xfrm>
            <a:off x="2700338" y="2855913"/>
            <a:ext cx="1047750" cy="1049337"/>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accent6">
              <a:lumMod val="75000"/>
            </a:schemeClr>
          </a:solidFill>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Local </a:t>
            </a:r>
            <a:r>
              <a:rPr lang="en-US" sz="1200" b="1" dirty="0" err="1"/>
              <a:t>Jalsas</a:t>
            </a:r>
            <a:endParaRPr lang="en-US" sz="1200" b="1" dirty="0"/>
          </a:p>
        </p:txBody>
      </p:sp>
      <p:sp>
        <p:nvSpPr>
          <p:cNvPr id="27" name="Freeform 26"/>
          <p:cNvSpPr/>
          <p:nvPr/>
        </p:nvSpPr>
        <p:spPr>
          <a:xfrm>
            <a:off x="3748088" y="2076450"/>
            <a:ext cx="1047750" cy="10477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Mosque Open House </a:t>
            </a:r>
          </a:p>
        </p:txBody>
      </p:sp>
      <p:sp>
        <p:nvSpPr>
          <p:cNvPr id="28" name="Freeform 27"/>
          <p:cNvSpPr/>
          <p:nvPr/>
        </p:nvSpPr>
        <p:spPr>
          <a:xfrm rot="1200000">
            <a:off x="2368550" y="2735263"/>
            <a:ext cx="279400" cy="3540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0" y="70774"/>
                </a:moveTo>
                <a:lnTo>
                  <a:pt x="139702" y="70774"/>
                </a:lnTo>
                <a:lnTo>
                  <a:pt x="139702" y="0"/>
                </a:lnTo>
                <a:lnTo>
                  <a:pt x="279403" y="176934"/>
                </a:lnTo>
                <a:lnTo>
                  <a:pt x="139702" y="353868"/>
                </a:lnTo>
                <a:lnTo>
                  <a:pt x="139702" y="283094"/>
                </a:lnTo>
                <a:lnTo>
                  <a:pt x="0" y="283094"/>
                </a:lnTo>
                <a:lnTo>
                  <a:pt x="0" y="70774"/>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0" tIns="70773" rIns="83820" bIns="70774" spcCol="1270" anchor="ctr"/>
          <a:lstStyle/>
          <a:p>
            <a:pPr algn="ctr" defTabSz="666750" fontAlgn="auto">
              <a:lnSpc>
                <a:spcPct val="90000"/>
              </a:lnSpc>
              <a:spcAft>
                <a:spcPct val="35000"/>
              </a:spcAft>
              <a:defRPr/>
            </a:pPr>
            <a:endParaRPr lang="en-US" sz="1500" b="1"/>
          </a:p>
        </p:txBody>
      </p:sp>
      <p:sp>
        <p:nvSpPr>
          <p:cNvPr id="30" name="Freeform 29"/>
          <p:cNvSpPr/>
          <p:nvPr/>
        </p:nvSpPr>
        <p:spPr>
          <a:xfrm>
            <a:off x="7381875" y="3611563"/>
            <a:ext cx="1236663" cy="1236662"/>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accent6">
              <a:lumMod val="75000"/>
            </a:schemeClr>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200" b="1" dirty="0"/>
              <a:t>Muslims For Life</a:t>
            </a:r>
          </a:p>
          <a:p>
            <a:pPr algn="ctr" defTabSz="533400" fontAlgn="auto">
              <a:lnSpc>
                <a:spcPct val="90000"/>
              </a:lnSpc>
              <a:spcAft>
                <a:spcPct val="35000"/>
              </a:spcAft>
              <a:defRPr/>
            </a:pPr>
            <a:r>
              <a:rPr lang="en-US" sz="1200" b="1" dirty="0"/>
              <a:t>Loyalty</a:t>
            </a:r>
          </a:p>
          <a:p>
            <a:pPr algn="ctr" defTabSz="533400" fontAlgn="auto">
              <a:lnSpc>
                <a:spcPct val="90000"/>
              </a:lnSpc>
              <a:spcAft>
                <a:spcPct val="35000"/>
              </a:spcAft>
              <a:defRPr/>
            </a:pPr>
            <a:r>
              <a:rPr lang="en-US" sz="1200" b="1" dirty="0"/>
              <a:t>Peace events</a:t>
            </a:r>
          </a:p>
        </p:txBody>
      </p:sp>
      <p:sp>
        <p:nvSpPr>
          <p:cNvPr id="31" name="Freeform 30"/>
          <p:cNvSpPr/>
          <p:nvPr/>
        </p:nvSpPr>
        <p:spPr>
          <a:xfrm rot="20400000" flipH="1">
            <a:off x="1663700" y="5059363"/>
            <a:ext cx="487363" cy="3540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0" y="70774"/>
                </a:moveTo>
                <a:lnTo>
                  <a:pt x="139702" y="70774"/>
                </a:lnTo>
                <a:lnTo>
                  <a:pt x="139702" y="0"/>
                </a:lnTo>
                <a:lnTo>
                  <a:pt x="279403" y="176934"/>
                </a:lnTo>
                <a:lnTo>
                  <a:pt x="139702" y="353868"/>
                </a:lnTo>
                <a:lnTo>
                  <a:pt x="139702" y="283094"/>
                </a:lnTo>
                <a:lnTo>
                  <a:pt x="0" y="283094"/>
                </a:lnTo>
                <a:lnTo>
                  <a:pt x="0" y="70774"/>
                </a:lnTo>
                <a:close/>
              </a:path>
            </a:pathLst>
          </a:custGeom>
        </p:spPr>
        <p:style>
          <a:lnRef idx="0">
            <a:schemeClr val="lt1">
              <a:hueOff val="0"/>
              <a:satOff val="0"/>
              <a:lumOff val="0"/>
              <a:alphaOff val="0"/>
            </a:schemeClr>
          </a:lnRef>
          <a:fillRef idx="3">
            <a:schemeClr val="accent4">
              <a:hueOff val="-4464771"/>
              <a:satOff val="26899"/>
              <a:lumOff val="2156"/>
              <a:alphaOff val="0"/>
            </a:schemeClr>
          </a:fillRef>
          <a:effectRef idx="2">
            <a:schemeClr val="accent4">
              <a:hueOff val="-4464771"/>
              <a:satOff val="26899"/>
              <a:lumOff val="2156"/>
              <a:alphaOff val="0"/>
            </a:schemeClr>
          </a:effectRef>
          <a:fontRef idx="minor">
            <a:schemeClr val="lt1"/>
          </a:fontRef>
        </p:style>
        <p:txBody>
          <a:bodyPr lIns="0" tIns="70774" rIns="83820" bIns="70773" spcCol="1270" anchor="ctr"/>
          <a:lstStyle/>
          <a:p>
            <a:pPr algn="ctr" defTabSz="666750" fontAlgn="auto">
              <a:lnSpc>
                <a:spcPct val="90000"/>
              </a:lnSpc>
              <a:spcAft>
                <a:spcPct val="35000"/>
              </a:spcAft>
              <a:defRPr/>
            </a:pPr>
            <a:endParaRPr lang="en-US" sz="1500" b="1" dirty="0"/>
          </a:p>
        </p:txBody>
      </p:sp>
      <p:sp>
        <p:nvSpPr>
          <p:cNvPr id="32" name="Freeform 31"/>
          <p:cNvSpPr/>
          <p:nvPr/>
        </p:nvSpPr>
        <p:spPr>
          <a:xfrm>
            <a:off x="6877050" y="4048125"/>
            <a:ext cx="279400" cy="354013"/>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p:spPr>
        <p:style>
          <a:lnRef idx="0">
            <a:schemeClr val="lt1">
              <a:hueOff val="0"/>
              <a:satOff val="0"/>
              <a:lumOff val="0"/>
              <a:alphaOff val="0"/>
            </a:schemeClr>
          </a:lnRef>
          <a:fillRef idx="3">
            <a:schemeClr val="accent4">
              <a:hueOff val="-2232386"/>
              <a:satOff val="13449"/>
              <a:lumOff val="1078"/>
              <a:alphaOff val="0"/>
            </a:schemeClr>
          </a:fillRef>
          <a:effectRef idx="2">
            <a:schemeClr val="accent4">
              <a:hueOff val="-2232386"/>
              <a:satOff val="13449"/>
              <a:lumOff val="1078"/>
              <a:alphaOff val="0"/>
            </a:schemeClr>
          </a:effectRef>
          <a:fontRef idx="minor">
            <a:schemeClr val="lt1"/>
          </a:fontRef>
        </p:style>
        <p:txBody>
          <a:bodyPr lIns="83821" tIns="70775" rIns="1" bIns="70774" spcCol="1270" anchor="ctr"/>
          <a:lstStyle/>
          <a:p>
            <a:pPr algn="ctr" defTabSz="666750" fontAlgn="auto">
              <a:lnSpc>
                <a:spcPct val="90000"/>
              </a:lnSpc>
              <a:spcAft>
                <a:spcPct val="35000"/>
              </a:spcAft>
              <a:defRPr/>
            </a:pPr>
            <a:endParaRPr lang="en-US" sz="1500" b="1"/>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5348288" y="1531938"/>
            <a:ext cx="1238250" cy="1238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558096"/>
              <a:satOff val="3362"/>
              <a:lumOff val="270"/>
              <a:alphaOff val="0"/>
            </a:schemeClr>
          </a:fillRef>
          <a:effectRef idx="2">
            <a:schemeClr val="accent4">
              <a:hueOff val="-558096"/>
              <a:satOff val="3362"/>
              <a:lumOff val="270"/>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a:solidFill>
                  <a:srgbClr val="2199EB"/>
                </a:solidFill>
              </a:rPr>
              <a:t>National media interviews, articles </a:t>
            </a:r>
          </a:p>
        </p:txBody>
      </p:sp>
      <p:sp>
        <p:nvSpPr>
          <p:cNvPr id="8" name="Freeform 7"/>
          <p:cNvSpPr/>
          <p:nvPr/>
        </p:nvSpPr>
        <p:spPr>
          <a:xfrm rot="3600000">
            <a:off x="6203157" y="2621756"/>
            <a:ext cx="330200" cy="417513"/>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0" y="70774"/>
                </a:moveTo>
                <a:lnTo>
                  <a:pt x="139702" y="70774"/>
                </a:lnTo>
                <a:lnTo>
                  <a:pt x="139702" y="0"/>
                </a:lnTo>
                <a:lnTo>
                  <a:pt x="279403" y="176934"/>
                </a:lnTo>
                <a:lnTo>
                  <a:pt x="139702" y="353868"/>
                </a:lnTo>
                <a:lnTo>
                  <a:pt x="139702" y="283094"/>
                </a:lnTo>
                <a:lnTo>
                  <a:pt x="0" y="283094"/>
                </a:lnTo>
                <a:lnTo>
                  <a:pt x="0" y="70774"/>
                </a:ln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558096"/>
              <a:satOff val="3362"/>
              <a:lumOff val="270"/>
              <a:alphaOff val="0"/>
            </a:schemeClr>
          </a:fillRef>
          <a:effectRef idx="2">
            <a:schemeClr val="accent4">
              <a:hueOff val="-558096"/>
              <a:satOff val="3362"/>
              <a:lumOff val="270"/>
              <a:alphaOff val="0"/>
            </a:schemeClr>
          </a:effectRef>
          <a:fontRef idx="minor">
            <a:schemeClr val="lt1"/>
          </a:fontRef>
        </p:style>
        <p:txBody>
          <a:bodyPr lIns="-1" tIns="70773" rIns="83821" bIns="70774" spcCol="1270" anchor="ctr"/>
          <a:lstStyle/>
          <a:p>
            <a:pPr algn="ctr" defTabSz="666750" fontAlgn="auto">
              <a:lnSpc>
                <a:spcPct val="90000"/>
              </a:lnSpc>
              <a:spcAft>
                <a:spcPct val="35000"/>
              </a:spcAft>
              <a:defRPr/>
            </a:pPr>
            <a:endParaRPr lang="en-US" sz="1600" b="1">
              <a:solidFill>
                <a:srgbClr val="2199EB"/>
              </a:solidFill>
            </a:endParaRPr>
          </a:p>
        </p:txBody>
      </p:sp>
      <p:sp>
        <p:nvSpPr>
          <p:cNvPr id="9" name="Freeform 8"/>
          <p:cNvSpPr/>
          <p:nvPr/>
        </p:nvSpPr>
        <p:spPr>
          <a:xfrm>
            <a:off x="6135688" y="2895600"/>
            <a:ext cx="1238250" cy="1238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1116193"/>
              <a:satOff val="6725"/>
              <a:lumOff val="539"/>
              <a:alphaOff val="0"/>
            </a:schemeClr>
          </a:fillRef>
          <a:effectRef idx="2">
            <a:schemeClr val="accent4">
              <a:hueOff val="-1116193"/>
              <a:satOff val="6725"/>
              <a:lumOff val="539"/>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a:solidFill>
                  <a:srgbClr val="2199EB"/>
                </a:solidFill>
              </a:rPr>
              <a:t>Social media (Twitter, Social Media) </a:t>
            </a:r>
          </a:p>
        </p:txBody>
      </p:sp>
      <p:sp>
        <p:nvSpPr>
          <p:cNvPr id="10" name="Freeform 9"/>
          <p:cNvSpPr/>
          <p:nvPr/>
        </p:nvSpPr>
        <p:spPr>
          <a:xfrm rot="16800000">
            <a:off x="6526213" y="4110038"/>
            <a:ext cx="330200" cy="419100"/>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1116193"/>
              <a:satOff val="6725"/>
              <a:lumOff val="539"/>
              <a:alphaOff val="0"/>
            </a:schemeClr>
          </a:fillRef>
          <a:effectRef idx="2">
            <a:schemeClr val="accent4">
              <a:hueOff val="-1116193"/>
              <a:satOff val="6725"/>
              <a:lumOff val="539"/>
              <a:alphaOff val="0"/>
            </a:schemeClr>
          </a:effectRef>
          <a:fontRef idx="minor">
            <a:schemeClr val="lt1"/>
          </a:fontRef>
        </p:style>
        <p:txBody>
          <a:bodyPr lIns="83820" tIns="70774" rIns="0" bIns="70773" spcCol="1270" anchor="ctr"/>
          <a:lstStyle/>
          <a:p>
            <a:pPr algn="ctr" defTabSz="666750" fontAlgn="auto">
              <a:lnSpc>
                <a:spcPct val="90000"/>
              </a:lnSpc>
              <a:spcAft>
                <a:spcPct val="35000"/>
              </a:spcAft>
              <a:defRPr/>
            </a:pPr>
            <a:endParaRPr lang="en-US" sz="1600" b="1">
              <a:solidFill>
                <a:srgbClr val="2199EB"/>
              </a:solidFill>
            </a:endParaRPr>
          </a:p>
        </p:txBody>
      </p:sp>
      <p:sp>
        <p:nvSpPr>
          <p:cNvPr id="11" name="Freeform 10"/>
          <p:cNvSpPr/>
          <p:nvPr/>
        </p:nvSpPr>
        <p:spPr>
          <a:xfrm>
            <a:off x="5862638" y="4448175"/>
            <a:ext cx="1238250" cy="1238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1674289"/>
              <a:satOff val="10087"/>
              <a:lumOff val="809"/>
              <a:alphaOff val="0"/>
            </a:schemeClr>
          </a:fillRef>
          <a:effectRef idx="2">
            <a:schemeClr val="accent4">
              <a:hueOff val="-1674289"/>
              <a:satOff val="10087"/>
              <a:lumOff val="809"/>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err="1">
                <a:solidFill>
                  <a:srgbClr val="2199EB"/>
                </a:solidFill>
              </a:rPr>
              <a:t>TrueIslam.com</a:t>
            </a:r>
            <a:r>
              <a:rPr lang="en-US" sz="1400" b="1" dirty="0">
                <a:solidFill>
                  <a:srgbClr val="2199EB"/>
                </a:solidFill>
              </a:rPr>
              <a:t> website - endorse </a:t>
            </a:r>
          </a:p>
        </p:txBody>
      </p:sp>
      <p:sp>
        <p:nvSpPr>
          <p:cNvPr id="12" name="Freeform 11"/>
          <p:cNvSpPr/>
          <p:nvPr/>
        </p:nvSpPr>
        <p:spPr>
          <a:xfrm rot="19200000">
            <a:off x="5727700" y="5387975"/>
            <a:ext cx="330200" cy="417513"/>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1674289"/>
              <a:satOff val="10087"/>
              <a:lumOff val="809"/>
              <a:alphaOff val="0"/>
            </a:schemeClr>
          </a:fillRef>
          <a:effectRef idx="2">
            <a:schemeClr val="accent4">
              <a:hueOff val="-1674289"/>
              <a:satOff val="10087"/>
              <a:lumOff val="809"/>
              <a:alphaOff val="0"/>
            </a:schemeClr>
          </a:effectRef>
          <a:fontRef idx="minor">
            <a:schemeClr val="lt1"/>
          </a:fontRef>
        </p:style>
        <p:txBody>
          <a:bodyPr lIns="83820" tIns="70774" rIns="1" bIns="70774" spcCol="1270" anchor="ctr"/>
          <a:lstStyle/>
          <a:p>
            <a:pPr algn="ctr" defTabSz="666750" fontAlgn="auto">
              <a:lnSpc>
                <a:spcPct val="90000"/>
              </a:lnSpc>
              <a:spcAft>
                <a:spcPct val="35000"/>
              </a:spcAft>
              <a:defRPr/>
            </a:pPr>
            <a:endParaRPr lang="en-US" sz="1600" b="1">
              <a:solidFill>
                <a:srgbClr val="2199EB"/>
              </a:solidFill>
            </a:endParaRPr>
          </a:p>
        </p:txBody>
      </p:sp>
      <p:sp>
        <p:nvSpPr>
          <p:cNvPr id="13" name="Freeform 12"/>
          <p:cNvSpPr/>
          <p:nvPr/>
        </p:nvSpPr>
        <p:spPr>
          <a:xfrm>
            <a:off x="4654550" y="5461000"/>
            <a:ext cx="1238250" cy="1238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2232386"/>
              <a:satOff val="13449"/>
              <a:lumOff val="1078"/>
              <a:alphaOff val="0"/>
            </a:schemeClr>
          </a:fillRef>
          <a:effectRef idx="2">
            <a:schemeClr val="accent4">
              <a:hueOff val="-2232386"/>
              <a:satOff val="13449"/>
              <a:lumOff val="1078"/>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a:solidFill>
                  <a:srgbClr val="2199EB"/>
                </a:solidFill>
              </a:rPr>
              <a:t>Website Chat</a:t>
            </a:r>
          </a:p>
        </p:txBody>
      </p:sp>
      <p:sp>
        <p:nvSpPr>
          <p:cNvPr id="14" name="Freeform 13"/>
          <p:cNvSpPr/>
          <p:nvPr/>
        </p:nvSpPr>
        <p:spPr>
          <a:xfrm>
            <a:off x="4324350" y="5946775"/>
            <a:ext cx="330200" cy="417513"/>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2232386"/>
              <a:satOff val="13449"/>
              <a:lumOff val="1078"/>
              <a:alphaOff val="0"/>
            </a:schemeClr>
          </a:fillRef>
          <a:effectRef idx="2">
            <a:schemeClr val="accent4">
              <a:hueOff val="-2232386"/>
              <a:satOff val="13449"/>
              <a:lumOff val="1078"/>
              <a:alphaOff val="0"/>
            </a:schemeClr>
          </a:effectRef>
          <a:fontRef idx="minor">
            <a:schemeClr val="lt1"/>
          </a:fontRef>
        </p:style>
        <p:txBody>
          <a:bodyPr lIns="83821" tIns="70775" rIns="1" bIns="70774" spcCol="1270" anchor="ctr"/>
          <a:lstStyle/>
          <a:p>
            <a:pPr algn="ctr" defTabSz="666750" fontAlgn="auto">
              <a:lnSpc>
                <a:spcPct val="90000"/>
              </a:lnSpc>
              <a:spcAft>
                <a:spcPct val="35000"/>
              </a:spcAft>
              <a:defRPr/>
            </a:pPr>
            <a:endParaRPr lang="en-US" sz="1600" b="1">
              <a:solidFill>
                <a:srgbClr val="2199EB"/>
              </a:solidFill>
            </a:endParaRPr>
          </a:p>
        </p:txBody>
      </p:sp>
      <p:sp>
        <p:nvSpPr>
          <p:cNvPr id="15" name="Freeform 14"/>
          <p:cNvSpPr/>
          <p:nvPr/>
        </p:nvSpPr>
        <p:spPr>
          <a:xfrm>
            <a:off x="3079750" y="5373688"/>
            <a:ext cx="1325563" cy="1325562"/>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2790482"/>
              <a:satOff val="16812"/>
              <a:lumOff val="1348"/>
              <a:alphaOff val="0"/>
            </a:schemeClr>
          </a:fillRef>
          <a:effectRef idx="2">
            <a:schemeClr val="accent4">
              <a:hueOff val="-2790482"/>
              <a:satOff val="16812"/>
              <a:lumOff val="1348"/>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err="1">
                <a:solidFill>
                  <a:srgbClr val="2199EB"/>
                </a:solidFill>
              </a:rPr>
              <a:t>Tabligh</a:t>
            </a:r>
            <a:r>
              <a:rPr lang="en-US" sz="1400" b="1" dirty="0">
                <a:solidFill>
                  <a:srgbClr val="2199EB"/>
                </a:solidFill>
              </a:rPr>
              <a:t> Force </a:t>
            </a:r>
          </a:p>
          <a:p>
            <a:pPr algn="ctr" defTabSz="533400" fontAlgn="auto">
              <a:lnSpc>
                <a:spcPct val="90000"/>
              </a:lnSpc>
              <a:spcAft>
                <a:spcPct val="35000"/>
              </a:spcAft>
              <a:defRPr/>
            </a:pPr>
            <a:r>
              <a:rPr lang="en-US" sz="1400" b="1" dirty="0">
                <a:solidFill>
                  <a:srgbClr val="2199EB"/>
                </a:solidFill>
              </a:rPr>
              <a:t>Contact captured</a:t>
            </a:r>
          </a:p>
        </p:txBody>
      </p:sp>
      <p:sp>
        <p:nvSpPr>
          <p:cNvPr id="16" name="Freeform 15"/>
          <p:cNvSpPr/>
          <p:nvPr/>
        </p:nvSpPr>
        <p:spPr>
          <a:xfrm rot="2400000">
            <a:off x="2881313" y="5430838"/>
            <a:ext cx="330200" cy="4175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2790482"/>
              <a:satOff val="16812"/>
              <a:lumOff val="1348"/>
              <a:alphaOff val="0"/>
            </a:schemeClr>
          </a:fillRef>
          <a:effectRef idx="2">
            <a:schemeClr val="accent4">
              <a:hueOff val="-2790482"/>
              <a:satOff val="16812"/>
              <a:lumOff val="1348"/>
              <a:alphaOff val="0"/>
            </a:schemeClr>
          </a:effectRef>
          <a:fontRef idx="minor">
            <a:schemeClr val="lt1"/>
          </a:fontRef>
        </p:style>
        <p:txBody>
          <a:bodyPr lIns="83821" tIns="70774" rIns="0" bIns="70773" spcCol="1270" anchor="ctr"/>
          <a:lstStyle/>
          <a:p>
            <a:pPr algn="ctr" defTabSz="666750" fontAlgn="auto">
              <a:lnSpc>
                <a:spcPct val="90000"/>
              </a:lnSpc>
              <a:spcAft>
                <a:spcPct val="35000"/>
              </a:spcAft>
              <a:defRPr/>
            </a:pPr>
            <a:endParaRPr lang="en-US" sz="1600" b="1">
              <a:solidFill>
                <a:srgbClr val="2199EB"/>
              </a:solidFill>
            </a:endParaRPr>
          </a:p>
        </p:txBody>
      </p:sp>
      <p:sp>
        <p:nvSpPr>
          <p:cNvPr id="17" name="Freeform 16"/>
          <p:cNvSpPr/>
          <p:nvPr/>
        </p:nvSpPr>
        <p:spPr>
          <a:xfrm>
            <a:off x="1871663" y="4448175"/>
            <a:ext cx="1238250" cy="1238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a:solidFill>
                  <a:srgbClr val="2199EB"/>
                </a:solidFill>
              </a:rPr>
              <a:t>local CCTI</a:t>
            </a:r>
          </a:p>
        </p:txBody>
      </p:sp>
      <p:sp>
        <p:nvSpPr>
          <p:cNvPr id="18" name="Freeform 17"/>
          <p:cNvSpPr/>
          <p:nvPr/>
        </p:nvSpPr>
        <p:spPr>
          <a:xfrm rot="4800000">
            <a:off x="2124075" y="4089400"/>
            <a:ext cx="328613" cy="417513"/>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279403" y="283094"/>
                </a:moveTo>
                <a:lnTo>
                  <a:pt x="139701" y="283094"/>
                </a:lnTo>
                <a:lnTo>
                  <a:pt x="139701" y="353868"/>
                </a:lnTo>
                <a:lnTo>
                  <a:pt x="0" y="176934"/>
                </a:lnTo>
                <a:lnTo>
                  <a:pt x="139701" y="0"/>
                </a:lnTo>
                <a:lnTo>
                  <a:pt x="139701" y="70774"/>
                </a:lnTo>
                <a:lnTo>
                  <a:pt x="279403" y="70774"/>
                </a:lnTo>
                <a:lnTo>
                  <a:pt x="279403" y="283094"/>
                </a:ln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3348579"/>
              <a:satOff val="20174"/>
              <a:lumOff val="1617"/>
              <a:alphaOff val="0"/>
            </a:schemeClr>
          </a:fillRef>
          <a:effectRef idx="2">
            <a:schemeClr val="accent4">
              <a:hueOff val="-3348579"/>
              <a:satOff val="20174"/>
              <a:lumOff val="1617"/>
              <a:alphaOff val="0"/>
            </a:schemeClr>
          </a:effectRef>
          <a:fontRef idx="minor">
            <a:schemeClr val="lt1"/>
          </a:fontRef>
        </p:style>
        <p:txBody>
          <a:bodyPr lIns="83822" tIns="70774" rIns="-1" bIns="70774" spcCol="1270" anchor="ctr"/>
          <a:lstStyle/>
          <a:p>
            <a:pPr algn="ctr" defTabSz="666750" fontAlgn="auto">
              <a:lnSpc>
                <a:spcPct val="90000"/>
              </a:lnSpc>
              <a:spcAft>
                <a:spcPct val="35000"/>
              </a:spcAft>
              <a:defRPr/>
            </a:pPr>
            <a:endParaRPr lang="en-US" sz="1600" b="1">
              <a:solidFill>
                <a:srgbClr val="2199EB"/>
              </a:solidFill>
            </a:endParaRPr>
          </a:p>
        </p:txBody>
      </p:sp>
      <p:sp>
        <p:nvSpPr>
          <p:cNvPr id="19" name="Freeform 18"/>
          <p:cNvSpPr/>
          <p:nvPr/>
        </p:nvSpPr>
        <p:spPr>
          <a:xfrm>
            <a:off x="1598613" y="2895600"/>
            <a:ext cx="1238250" cy="1238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3906675"/>
              <a:satOff val="23537"/>
              <a:lumOff val="1887"/>
              <a:alphaOff val="0"/>
            </a:schemeClr>
          </a:fillRef>
          <a:effectRef idx="2">
            <a:schemeClr val="accent4">
              <a:hueOff val="-3906675"/>
              <a:satOff val="23537"/>
              <a:lumOff val="1887"/>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a:solidFill>
                  <a:srgbClr val="2199EB"/>
                </a:solidFill>
              </a:rPr>
              <a:t>Invite Mosque and Other programs</a:t>
            </a:r>
          </a:p>
        </p:txBody>
      </p:sp>
      <p:sp>
        <p:nvSpPr>
          <p:cNvPr id="20" name="Freeform 19"/>
          <p:cNvSpPr/>
          <p:nvPr/>
        </p:nvSpPr>
        <p:spPr>
          <a:xfrm rot="18000000">
            <a:off x="2401094" y="2602707"/>
            <a:ext cx="330200" cy="417512"/>
          </a:xfrm>
          <a:custGeom>
            <a:avLst/>
            <a:gdLst>
              <a:gd name="connsiteX0" fmla="*/ 0 w 279403"/>
              <a:gd name="connsiteY0" fmla="*/ 70774 h 353868"/>
              <a:gd name="connsiteX1" fmla="*/ 139702 w 279403"/>
              <a:gd name="connsiteY1" fmla="*/ 70774 h 353868"/>
              <a:gd name="connsiteX2" fmla="*/ 139702 w 279403"/>
              <a:gd name="connsiteY2" fmla="*/ 0 h 353868"/>
              <a:gd name="connsiteX3" fmla="*/ 279403 w 279403"/>
              <a:gd name="connsiteY3" fmla="*/ 176934 h 353868"/>
              <a:gd name="connsiteX4" fmla="*/ 139702 w 279403"/>
              <a:gd name="connsiteY4" fmla="*/ 353868 h 353868"/>
              <a:gd name="connsiteX5" fmla="*/ 139702 w 279403"/>
              <a:gd name="connsiteY5" fmla="*/ 283094 h 353868"/>
              <a:gd name="connsiteX6" fmla="*/ 0 w 279403"/>
              <a:gd name="connsiteY6" fmla="*/ 283094 h 353868"/>
              <a:gd name="connsiteX7" fmla="*/ 0 w 279403"/>
              <a:gd name="connsiteY7" fmla="*/ 70774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403" h="353868">
                <a:moveTo>
                  <a:pt x="0" y="70774"/>
                </a:moveTo>
                <a:lnTo>
                  <a:pt x="139702" y="70774"/>
                </a:lnTo>
                <a:lnTo>
                  <a:pt x="139702" y="0"/>
                </a:lnTo>
                <a:lnTo>
                  <a:pt x="279403" y="176934"/>
                </a:lnTo>
                <a:lnTo>
                  <a:pt x="139702" y="353868"/>
                </a:lnTo>
                <a:lnTo>
                  <a:pt x="139702" y="283094"/>
                </a:lnTo>
                <a:lnTo>
                  <a:pt x="0" y="283094"/>
                </a:lnTo>
                <a:lnTo>
                  <a:pt x="0" y="70774"/>
                </a:ln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3906675"/>
              <a:satOff val="23537"/>
              <a:lumOff val="1887"/>
              <a:alphaOff val="0"/>
            </a:schemeClr>
          </a:fillRef>
          <a:effectRef idx="2">
            <a:schemeClr val="accent4">
              <a:hueOff val="-3906675"/>
              <a:satOff val="23537"/>
              <a:lumOff val="1887"/>
              <a:alphaOff val="0"/>
            </a:schemeClr>
          </a:effectRef>
          <a:fontRef idx="minor">
            <a:schemeClr val="lt1"/>
          </a:fontRef>
        </p:style>
        <p:txBody>
          <a:bodyPr lIns="-1" tIns="70774" rIns="83821" bIns="70773" spcCol="1270" anchor="ctr"/>
          <a:lstStyle/>
          <a:p>
            <a:pPr algn="ctr" defTabSz="666750" fontAlgn="auto">
              <a:lnSpc>
                <a:spcPct val="90000"/>
              </a:lnSpc>
              <a:spcAft>
                <a:spcPct val="35000"/>
              </a:spcAft>
              <a:defRPr/>
            </a:pPr>
            <a:endParaRPr lang="en-US" sz="1600" b="1">
              <a:solidFill>
                <a:srgbClr val="2199EB"/>
              </a:solidFill>
            </a:endParaRPr>
          </a:p>
        </p:txBody>
      </p:sp>
      <p:sp>
        <p:nvSpPr>
          <p:cNvPr id="21" name="Freeform 20"/>
          <p:cNvSpPr/>
          <p:nvPr/>
        </p:nvSpPr>
        <p:spPr>
          <a:xfrm>
            <a:off x="2386013" y="1531938"/>
            <a:ext cx="1238250" cy="1238250"/>
          </a:xfrm>
          <a:custGeom>
            <a:avLst/>
            <a:gdLst>
              <a:gd name="connsiteX0" fmla="*/ 0 w 1048498"/>
              <a:gd name="connsiteY0" fmla="*/ 524249 h 1048498"/>
              <a:gd name="connsiteX1" fmla="*/ 524249 w 1048498"/>
              <a:gd name="connsiteY1" fmla="*/ 0 h 1048498"/>
              <a:gd name="connsiteX2" fmla="*/ 1048498 w 1048498"/>
              <a:gd name="connsiteY2" fmla="*/ 524249 h 1048498"/>
              <a:gd name="connsiteX3" fmla="*/ 524249 w 1048498"/>
              <a:gd name="connsiteY3" fmla="*/ 1048498 h 1048498"/>
              <a:gd name="connsiteX4" fmla="*/ 0 w 1048498"/>
              <a:gd name="connsiteY4" fmla="*/ 524249 h 10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98" h="1048498">
                <a:moveTo>
                  <a:pt x="0" y="524249"/>
                </a:moveTo>
                <a:cubicBezTo>
                  <a:pt x="0" y="234714"/>
                  <a:pt x="234714" y="0"/>
                  <a:pt x="524249" y="0"/>
                </a:cubicBezTo>
                <a:cubicBezTo>
                  <a:pt x="813784" y="0"/>
                  <a:pt x="1048498" y="234714"/>
                  <a:pt x="1048498" y="524249"/>
                </a:cubicBezTo>
                <a:cubicBezTo>
                  <a:pt x="1048498" y="813784"/>
                  <a:pt x="813784" y="1048498"/>
                  <a:pt x="524249" y="1048498"/>
                </a:cubicBezTo>
                <a:cubicBezTo>
                  <a:pt x="234714" y="1048498"/>
                  <a:pt x="0" y="813784"/>
                  <a:pt x="0" y="524249"/>
                </a:cubicBezTo>
                <a:close/>
              </a:path>
            </a:pathLst>
          </a:custGeom>
          <a:solidFill>
            <a:schemeClr val="bg1"/>
          </a:solidFill>
          <a:ln>
            <a:solidFill>
              <a:srgbClr val="4F81BD"/>
            </a:solidFill>
          </a:ln>
        </p:spPr>
        <p:style>
          <a:lnRef idx="0">
            <a:schemeClr val="lt1">
              <a:hueOff val="0"/>
              <a:satOff val="0"/>
              <a:lumOff val="0"/>
              <a:alphaOff val="0"/>
            </a:schemeClr>
          </a:lnRef>
          <a:fillRef idx="3">
            <a:schemeClr val="accent4">
              <a:hueOff val="-4464771"/>
              <a:satOff val="26899"/>
              <a:lumOff val="2156"/>
              <a:alphaOff val="0"/>
            </a:schemeClr>
          </a:fillRef>
          <a:effectRef idx="2">
            <a:schemeClr val="accent4">
              <a:hueOff val="-4464771"/>
              <a:satOff val="26899"/>
              <a:lumOff val="2156"/>
              <a:alphaOff val="0"/>
            </a:schemeClr>
          </a:effectRef>
          <a:fontRef idx="minor">
            <a:schemeClr val="lt1"/>
          </a:fontRef>
        </p:style>
        <p:txBody>
          <a:bodyPr lIns="168789" tIns="168789" rIns="168789" bIns="168789" spcCol="1270" anchor="ctr"/>
          <a:lstStyle/>
          <a:p>
            <a:pPr algn="ctr" defTabSz="533400" fontAlgn="auto">
              <a:lnSpc>
                <a:spcPct val="90000"/>
              </a:lnSpc>
              <a:spcAft>
                <a:spcPct val="35000"/>
              </a:spcAft>
              <a:defRPr/>
            </a:pPr>
            <a:r>
              <a:rPr lang="en-US" sz="1400" b="1" dirty="0">
                <a:solidFill>
                  <a:srgbClr val="2199EB"/>
                </a:solidFill>
              </a:rPr>
              <a:t>Invite to </a:t>
            </a:r>
            <a:r>
              <a:rPr lang="en-US" sz="1400" b="1" dirty="0" err="1">
                <a:solidFill>
                  <a:srgbClr val="2199EB"/>
                </a:solidFill>
              </a:rPr>
              <a:t>Ahmadi</a:t>
            </a:r>
            <a:r>
              <a:rPr lang="en-US" sz="1400" b="1" dirty="0">
                <a:solidFill>
                  <a:srgbClr val="2199EB"/>
                </a:solidFill>
              </a:rPr>
              <a:t> Home</a:t>
            </a:r>
          </a:p>
        </p:txBody>
      </p:sp>
      <p:sp>
        <p:nvSpPr>
          <p:cNvPr id="85008" name="Title 3"/>
          <p:cNvSpPr>
            <a:spLocks noGrp="1"/>
          </p:cNvSpPr>
          <p:nvPr>
            <p:ph type="title"/>
          </p:nvPr>
        </p:nvSpPr>
        <p:spPr>
          <a:xfrm>
            <a:off x="457200" y="169863"/>
            <a:ext cx="8229600" cy="1143000"/>
          </a:xfrm>
          <a:solidFill>
            <a:schemeClr val="bg1"/>
          </a:solidFill>
          <a:ln>
            <a:solidFill>
              <a:srgbClr val="4F81BD"/>
            </a:solidFill>
          </a:ln>
        </p:spPr>
        <p:txBody>
          <a:bodyPr/>
          <a:lstStyle/>
          <a:p>
            <a:pPr eaLnBrk="1" hangingPunct="1"/>
            <a:r>
              <a:rPr lang="en-US" sz="3600" smtClean="0">
                <a:solidFill>
                  <a:srgbClr val="2199EB"/>
                </a:solidFill>
              </a:rPr>
              <a:t>Current Tabligh Pipeline Workflow</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0070C0"/>
                </a:solidFill>
              </a:rPr>
              <a:t>Performance: July 2016 – June 2017</a:t>
            </a:r>
            <a:endParaRPr lang="en-US" dirty="0">
              <a:solidFill>
                <a:srgbClr val="0070C0"/>
              </a:solidFill>
            </a:endParaRPr>
          </a:p>
        </p:txBody>
      </p:sp>
      <p:sp>
        <p:nvSpPr>
          <p:cNvPr id="4" name="Rectangle 3"/>
          <p:cNvSpPr/>
          <p:nvPr/>
        </p:nvSpPr>
        <p:spPr>
          <a:xfrm>
            <a:off x="2747963" y="1274763"/>
            <a:ext cx="3738562" cy="4524375"/>
          </a:xfrm>
          <a:prstGeom prst="rect">
            <a:avLst/>
          </a:prstGeom>
          <a:noFill/>
        </p:spPr>
        <p:txBody>
          <a:bodyPr wrap="none">
            <a:spAutoFit/>
          </a:bodyPr>
          <a:lstStyle/>
          <a:p>
            <a:pPr algn="ctr" defTabSz="457200" fontAlgn="auto">
              <a:spcBef>
                <a:spcPts val="0"/>
              </a:spcBef>
              <a:spcAft>
                <a:spcPts val="0"/>
              </a:spcAft>
              <a:defRPr/>
            </a:pPr>
            <a:r>
              <a:rPr lang="en-US" sz="9600" dirty="0">
                <a:ln w="0"/>
                <a:solidFill>
                  <a:prstClr val="black"/>
                </a:solidFill>
                <a:effectLst>
                  <a:outerShdw blurRad="38100" dist="19050" dir="2700000" algn="tl" rotWithShape="0">
                    <a:prstClr val="black">
                      <a:alpha val="40000"/>
                    </a:prstClr>
                  </a:outerShdw>
                </a:effectLst>
                <a:latin typeface="Times New Roman"/>
                <a:cs typeface="Times New Roman"/>
              </a:rPr>
              <a:t>Active </a:t>
            </a:r>
          </a:p>
          <a:p>
            <a:pPr algn="ctr" defTabSz="457200" fontAlgn="auto">
              <a:spcBef>
                <a:spcPts val="0"/>
              </a:spcBef>
              <a:spcAft>
                <a:spcPts val="0"/>
              </a:spcAft>
              <a:defRPr/>
            </a:pPr>
            <a:r>
              <a:rPr lang="en-US" sz="9600" dirty="0">
                <a:ln w="0"/>
                <a:solidFill>
                  <a:prstClr val="black"/>
                </a:solidFill>
                <a:effectLst>
                  <a:outerShdw blurRad="38100" dist="19050" dir="2700000" algn="tl" rotWithShape="0">
                    <a:prstClr val="black">
                      <a:alpha val="40000"/>
                    </a:prstClr>
                  </a:outerShdw>
                </a:effectLst>
                <a:latin typeface="Times New Roman"/>
                <a:cs typeface="Times New Roman"/>
              </a:rPr>
              <a:t>Da’een </a:t>
            </a:r>
          </a:p>
          <a:p>
            <a:pPr algn="ctr" defTabSz="457200" fontAlgn="auto">
              <a:spcBef>
                <a:spcPts val="0"/>
              </a:spcBef>
              <a:spcAft>
                <a:spcPts val="0"/>
              </a:spcAft>
              <a:defRPr/>
            </a:pPr>
            <a:r>
              <a:rPr lang="en-US" sz="9600" b="1" dirty="0">
                <a:solidFill>
                  <a:srgbClr val="C00000"/>
                </a:solidFill>
                <a:latin typeface="Times New Roman"/>
                <a:cs typeface="Times New Roman"/>
              </a:rPr>
              <a:t>599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0070C0"/>
                </a:solidFill>
              </a:rPr>
              <a:t>Performance: July 2016 – June 2017</a:t>
            </a:r>
            <a:endParaRPr lang="en-US" dirty="0">
              <a:solidFill>
                <a:srgbClr val="0070C0"/>
              </a:solidFill>
            </a:endParaRPr>
          </a:p>
        </p:txBody>
      </p:sp>
      <p:sp>
        <p:nvSpPr>
          <p:cNvPr id="3" name="Content Placeholder 2"/>
          <p:cNvSpPr>
            <a:spLocks noGrp="1"/>
          </p:cNvSpPr>
          <p:nvPr>
            <p:ph idx="1"/>
          </p:nvPr>
        </p:nvSpPr>
        <p:spPr>
          <a:xfrm>
            <a:off x="457200" y="1417638"/>
            <a:ext cx="8421688" cy="3943350"/>
          </a:xfrm>
        </p:spPr>
        <p:txBody>
          <a:bodyPr/>
          <a:lstStyle/>
          <a:p>
            <a:pPr marL="0" indent="0" algn="ctr" eaLnBrk="1" hangingPunct="1">
              <a:buFont typeface="Arial" charset="0"/>
              <a:buNone/>
            </a:pPr>
            <a:r>
              <a:rPr lang="en-US" sz="7200" b="1" smtClean="0">
                <a:latin typeface="Times New Roman" pitchFamily="18" charset="0"/>
                <a:cs typeface="Times New Roman" pitchFamily="18" charset="0"/>
              </a:rPr>
              <a:t>Weekly CCTI </a:t>
            </a:r>
          </a:p>
          <a:p>
            <a:pPr marL="0" indent="0" algn="ctr" eaLnBrk="1" hangingPunct="1">
              <a:buFont typeface="Arial" charset="0"/>
              <a:buNone/>
            </a:pPr>
            <a:r>
              <a:rPr lang="en-US" sz="7200" b="1" smtClean="0">
                <a:latin typeface="Times New Roman" pitchFamily="18" charset="0"/>
                <a:cs typeface="Times New Roman" pitchFamily="18" charset="0"/>
              </a:rPr>
              <a:t>Events Held </a:t>
            </a:r>
          </a:p>
          <a:p>
            <a:pPr marL="0" indent="0" algn="ctr" eaLnBrk="1" hangingPunct="1">
              <a:buFont typeface="Arial" charset="0"/>
              <a:buNone/>
            </a:pPr>
            <a:r>
              <a:rPr lang="en-US" sz="7200" b="1" smtClean="0">
                <a:solidFill>
                  <a:srgbClr val="C00000"/>
                </a:solidFill>
                <a:latin typeface="Times New Roman" pitchFamily="18" charset="0"/>
                <a:cs typeface="Times New Roman" pitchFamily="18" charset="0"/>
              </a:rPr>
              <a:t>2,557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49"/>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24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0070C0"/>
                </a:solidFill>
              </a:rPr>
              <a:t>Performance: July 2016 – June 2017</a:t>
            </a:r>
            <a:endParaRPr lang="en-US" dirty="0">
              <a:solidFill>
                <a:srgbClr val="0070C0"/>
              </a:solidFill>
            </a:endParaRPr>
          </a:p>
        </p:txBody>
      </p:sp>
      <p:sp>
        <p:nvSpPr>
          <p:cNvPr id="3" name="Content Placeholder 2"/>
          <p:cNvSpPr>
            <a:spLocks noGrp="1"/>
          </p:cNvSpPr>
          <p:nvPr>
            <p:ph idx="1"/>
          </p:nvPr>
        </p:nvSpPr>
        <p:spPr>
          <a:xfrm>
            <a:off x="516467" y="2348302"/>
            <a:ext cx="2774881" cy="1827742"/>
          </a:xfrm>
        </p:spPr>
        <p:txBody>
          <a:bodyPr/>
          <a:lstStyle/>
          <a:p>
            <a:pPr eaLnBrk="1" hangingPunct="1"/>
            <a:r>
              <a:rPr lang="en-US" sz="2000" b="1" dirty="0" smtClean="0">
                <a:latin typeface="Times New Roman" pitchFamily="18" charset="0"/>
                <a:cs typeface="Times New Roman" pitchFamily="18" charset="0"/>
              </a:rPr>
              <a:t>New Contacts (engaged) - </a:t>
            </a:r>
            <a:r>
              <a:rPr lang="en-US" sz="2000" b="1" dirty="0" smtClean="0">
                <a:solidFill>
                  <a:srgbClr val="C00000"/>
                </a:solidFill>
                <a:latin typeface="Times New Roman" pitchFamily="18" charset="0"/>
                <a:cs typeface="Times New Roman" pitchFamily="18" charset="0"/>
              </a:rPr>
              <a:t>8,653</a:t>
            </a:r>
          </a:p>
          <a:p>
            <a:pPr eaLnBrk="1" hangingPunct="1"/>
            <a:r>
              <a:rPr lang="en-US" sz="2000" b="1" dirty="0" smtClean="0">
                <a:latin typeface="Times New Roman" pitchFamily="18" charset="0"/>
                <a:cs typeface="Times New Roman" pitchFamily="18" charset="0"/>
              </a:rPr>
              <a:t>Close to </a:t>
            </a:r>
            <a:r>
              <a:rPr lang="en-US" sz="2000" b="1" dirty="0" err="1" smtClean="0">
                <a:latin typeface="Times New Roman" pitchFamily="18" charset="0"/>
                <a:cs typeface="Times New Roman" pitchFamily="18" charset="0"/>
              </a:rPr>
              <a:t>Bai’at</a:t>
            </a:r>
            <a:r>
              <a:rPr lang="en-US" sz="2000" b="1" dirty="0" smtClean="0">
                <a:latin typeface="Times New Roman" pitchFamily="18" charset="0"/>
                <a:cs typeface="Times New Roman" pitchFamily="18" charset="0"/>
              </a:rPr>
              <a:t> – </a:t>
            </a:r>
            <a:r>
              <a:rPr lang="en-US" sz="2000" b="1" dirty="0" smtClean="0">
                <a:solidFill>
                  <a:srgbClr val="C00000"/>
                </a:solidFill>
                <a:latin typeface="Times New Roman" pitchFamily="18" charset="0"/>
                <a:cs typeface="Times New Roman" pitchFamily="18" charset="0"/>
              </a:rPr>
              <a:t>111</a:t>
            </a:r>
          </a:p>
          <a:p>
            <a:pPr eaLnBrk="1" hangingPunct="1"/>
            <a:r>
              <a:rPr lang="en-US" sz="2000" b="1" dirty="0" err="1" smtClean="0">
                <a:latin typeface="Times New Roman" pitchFamily="18" charset="0"/>
                <a:cs typeface="Times New Roman" pitchFamily="18" charset="0"/>
              </a:rPr>
              <a:t>Bai’ats</a:t>
            </a:r>
            <a:r>
              <a:rPr lang="en-US" sz="2000" b="1" dirty="0" smtClean="0">
                <a:latin typeface="Times New Roman" pitchFamily="18" charset="0"/>
                <a:cs typeface="Times New Roman" pitchFamily="18" charset="0"/>
              </a:rPr>
              <a:t> – </a:t>
            </a:r>
            <a:r>
              <a:rPr lang="en-US" sz="2000" b="1" dirty="0" smtClean="0">
                <a:solidFill>
                  <a:srgbClr val="C00000"/>
                </a:solidFill>
                <a:latin typeface="Times New Roman" pitchFamily="18" charset="0"/>
                <a:cs typeface="Times New Roman" pitchFamily="18" charset="0"/>
              </a:rPr>
              <a:t>97</a:t>
            </a:r>
            <a:endParaRPr lang="en-US" sz="2000" b="1" dirty="0">
              <a:solidFill>
                <a:srgbClr val="C00000"/>
              </a:solidFill>
              <a:latin typeface="Times New Roman" pitchFamily="18" charset="0"/>
              <a:cs typeface="Times New Roman" pitchFamily="18" charset="0"/>
            </a:endParaRPr>
          </a:p>
        </p:txBody>
      </p:sp>
      <p:graphicFrame>
        <p:nvGraphicFramePr>
          <p:cNvPr id="4" name="Chart 3"/>
          <p:cNvGraphicFramePr/>
          <p:nvPr>
            <p:extLst>
              <p:ext uri="{D42A27DB-BD31-4B8C-83A1-F6EECF244321}">
                <p14:modId xmlns:p14="http://schemas.microsoft.com/office/powerpoint/2010/main" val="1262536757"/>
              </p:ext>
            </p:extLst>
          </p:nvPr>
        </p:nvGraphicFramePr>
        <p:xfrm>
          <a:off x="3496734" y="1396999"/>
          <a:ext cx="5325533" cy="433493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3"/>
          <p:cNvSpPr>
            <a:spLocks noGrp="1"/>
          </p:cNvSpPr>
          <p:nvPr>
            <p:ph type="ctrTitle"/>
          </p:nvPr>
        </p:nvSpPr>
        <p:spPr>
          <a:xfrm>
            <a:off x="608013" y="3830638"/>
            <a:ext cx="7904162" cy="1470025"/>
          </a:xfrm>
        </p:spPr>
        <p:txBody>
          <a:bodyPr/>
          <a:lstStyle/>
          <a:p>
            <a:pPr eaLnBrk="1" hangingPunct="1"/>
            <a:r>
              <a:rPr lang="en-US" b="1" smtClean="0">
                <a:latin typeface="Times New Roman" pitchFamily="18" charset="0"/>
                <a:cs typeface="Times New Roman" pitchFamily="18" charset="0"/>
              </a:rPr>
              <a:t>Approved Shura Proposals</a:t>
            </a:r>
            <a:endParaRPr lang="en-US" smtClean="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p:nvPr>
        </p:nvSpPr>
        <p:spPr>
          <a:xfrm>
            <a:off x="608013" y="3830638"/>
            <a:ext cx="7904162" cy="1470025"/>
          </a:xfrm>
        </p:spPr>
        <p:txBody>
          <a:bodyPr/>
          <a:lstStyle/>
          <a:p>
            <a:pPr eaLnBrk="1" hangingPunct="1"/>
            <a:r>
              <a:rPr lang="en-US" smtClean="0">
                <a:latin typeface="Times New Roman" pitchFamily="18" charset="0"/>
                <a:cs typeface="Times New Roman" pitchFamily="18" charset="0"/>
              </a:rPr>
              <a:t>H u z o o r  A q d a s</a:t>
            </a:r>
            <a:br>
              <a:rPr lang="en-US" smtClean="0">
                <a:latin typeface="Times New Roman" pitchFamily="18" charset="0"/>
                <a:cs typeface="Times New Roman" pitchFamily="18" charset="0"/>
              </a:rPr>
            </a:br>
            <a:r>
              <a:rPr lang="en-US" smtClean="0">
                <a:latin typeface="Times New Roman" pitchFamily="18" charset="0"/>
                <a:cs typeface="Times New Roman" pitchFamily="18" charset="0"/>
              </a:rPr>
              <a:t>Message to USA</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85775" y="-55563"/>
            <a:ext cx="8229600" cy="931863"/>
          </a:xfrm>
        </p:spPr>
        <p:txBody>
          <a:bodyPr/>
          <a:lstStyle/>
          <a:p>
            <a:pPr eaLnBrk="1" hangingPunct="1"/>
            <a:r>
              <a:rPr lang="en-US" sz="3600" smtClean="0">
                <a:latin typeface="Times New Roman" pitchFamily="18" charset="0"/>
                <a:cs typeface="Times New Roman" pitchFamily="18" charset="0"/>
              </a:rPr>
              <a:t>Why are we doing these 3 program? </a:t>
            </a:r>
          </a:p>
        </p:txBody>
      </p:sp>
      <p:pic>
        <p:nvPicPr>
          <p:cNvPr id="5" name="Picture 4"/>
          <p:cNvPicPr>
            <a:picLocks noChangeAspect="1"/>
          </p:cNvPicPr>
          <p:nvPr/>
        </p:nvPicPr>
        <p:blipFill>
          <a:blip r:embed="rId2"/>
          <a:srcRect/>
          <a:stretch>
            <a:fillRect/>
          </a:stretch>
        </p:blipFill>
        <p:spPr bwMode="auto">
          <a:xfrm>
            <a:off x="2527300" y="1409700"/>
            <a:ext cx="6616700" cy="1736725"/>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3219450" y="3073400"/>
            <a:ext cx="4795838" cy="508000"/>
          </a:xfrm>
          <a:prstGeom prst="rect">
            <a:avLst/>
          </a:prstGeom>
          <a:noFill/>
          <a:ln w="9525">
            <a:noFill/>
            <a:miter lim="800000"/>
            <a:headEnd/>
            <a:tailEnd/>
          </a:ln>
        </p:spPr>
      </p:pic>
      <p:pic>
        <p:nvPicPr>
          <p:cNvPr id="8" name="Picture 7"/>
          <p:cNvPicPr>
            <a:picLocks noChangeAspect="1"/>
          </p:cNvPicPr>
          <p:nvPr/>
        </p:nvPicPr>
        <p:blipFill>
          <a:blip r:embed="rId4"/>
          <a:srcRect/>
          <a:stretch>
            <a:fillRect/>
          </a:stretch>
        </p:blipFill>
        <p:spPr bwMode="auto">
          <a:xfrm>
            <a:off x="3084513" y="3746500"/>
            <a:ext cx="4930775" cy="2827338"/>
          </a:xfrm>
          <a:prstGeom prst="rect">
            <a:avLst/>
          </a:prstGeom>
          <a:noFill/>
          <a:ln w="9525">
            <a:noFill/>
            <a:miter lim="800000"/>
            <a:headEnd/>
            <a:tailEnd/>
          </a:ln>
        </p:spPr>
      </p:pic>
      <p:sp>
        <p:nvSpPr>
          <p:cNvPr id="3" name="Rectangle 2"/>
          <p:cNvSpPr>
            <a:spLocks noChangeArrowheads="1"/>
          </p:cNvSpPr>
          <p:nvPr/>
        </p:nvSpPr>
        <p:spPr bwMode="auto">
          <a:xfrm>
            <a:off x="2319338" y="895350"/>
            <a:ext cx="3895725" cy="368300"/>
          </a:xfrm>
          <a:prstGeom prst="rect">
            <a:avLst/>
          </a:prstGeom>
          <a:noFill/>
          <a:ln w="9525">
            <a:noFill/>
            <a:miter lim="800000"/>
            <a:headEnd/>
            <a:tailEnd/>
          </a:ln>
        </p:spPr>
        <p:txBody>
          <a:bodyPr wrap="none">
            <a:spAutoFit/>
          </a:bodyPr>
          <a:lstStyle/>
          <a:p>
            <a:r>
              <a:rPr lang="en-US" b="1">
                <a:latin typeface="Calibri" pitchFamily="34" charset="0"/>
              </a:rPr>
              <a:t>Approved Shura Tabligh Proposal 2016</a:t>
            </a:r>
          </a:p>
        </p:txBody>
      </p:sp>
      <p:sp>
        <p:nvSpPr>
          <p:cNvPr id="4" name="Right Arrow 3"/>
          <p:cNvSpPr/>
          <p:nvPr/>
        </p:nvSpPr>
        <p:spPr>
          <a:xfrm>
            <a:off x="100013" y="4591050"/>
            <a:ext cx="2984500" cy="647700"/>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dirty="0"/>
              <a:t>#1 - CCTI</a:t>
            </a:r>
          </a:p>
        </p:txBody>
      </p:sp>
      <p:sp>
        <p:nvSpPr>
          <p:cNvPr id="9" name="Right Arrow 8"/>
          <p:cNvSpPr/>
          <p:nvPr/>
        </p:nvSpPr>
        <p:spPr>
          <a:xfrm>
            <a:off x="536575" y="5473700"/>
            <a:ext cx="3286125" cy="647700"/>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dirty="0"/>
              <a:t>#2 - Home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hangingPunct="1"/>
            <a:r>
              <a:rPr lang="en-US" sz="3600" smtClean="0">
                <a:latin typeface="Times New Roman" pitchFamily="18" charset="0"/>
                <a:cs typeface="Times New Roman" pitchFamily="18" charset="0"/>
              </a:rPr>
              <a:t>Approved Shura Tabligh Proposal 2016</a:t>
            </a:r>
          </a:p>
        </p:txBody>
      </p:sp>
      <p:pic>
        <p:nvPicPr>
          <p:cNvPr id="94210" name="Picture 3"/>
          <p:cNvPicPr>
            <a:picLocks noChangeAspect="1"/>
          </p:cNvPicPr>
          <p:nvPr/>
        </p:nvPicPr>
        <p:blipFill>
          <a:blip r:embed="rId2"/>
          <a:srcRect/>
          <a:stretch>
            <a:fillRect/>
          </a:stretch>
        </p:blipFill>
        <p:spPr bwMode="auto">
          <a:xfrm>
            <a:off x="0" y="1282700"/>
            <a:ext cx="9144000" cy="4289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pPr eaLnBrk="1" hangingPunct="1"/>
            <a:r>
              <a:rPr lang="en-US" sz="3600" smtClean="0">
                <a:latin typeface="Times New Roman" pitchFamily="18" charset="0"/>
                <a:cs typeface="Times New Roman" pitchFamily="18" charset="0"/>
              </a:rPr>
              <a:t>Approved Shura Tabligh Proposal 2017</a:t>
            </a:r>
          </a:p>
        </p:txBody>
      </p:sp>
      <p:pic>
        <p:nvPicPr>
          <p:cNvPr id="95234" name="Picture 3"/>
          <p:cNvPicPr>
            <a:picLocks noChangeAspect="1"/>
          </p:cNvPicPr>
          <p:nvPr/>
        </p:nvPicPr>
        <p:blipFill>
          <a:blip r:embed="rId2"/>
          <a:srcRect/>
          <a:stretch>
            <a:fillRect/>
          </a:stretch>
        </p:blipFill>
        <p:spPr bwMode="auto">
          <a:xfrm>
            <a:off x="625475" y="2051050"/>
            <a:ext cx="8137525" cy="31321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85775" y="44450"/>
            <a:ext cx="8229600" cy="931863"/>
          </a:xfrm>
        </p:spPr>
        <p:txBody>
          <a:bodyPr/>
          <a:lstStyle/>
          <a:p>
            <a:pPr eaLnBrk="1" hangingPunct="1"/>
            <a:r>
              <a:rPr lang="en-US" sz="3600" smtClean="0">
                <a:latin typeface="Times New Roman" pitchFamily="18" charset="0"/>
                <a:cs typeface="Times New Roman" pitchFamily="18" charset="0"/>
              </a:rPr>
              <a:t>Approved Shura Tabligh Proposal 2017</a:t>
            </a:r>
          </a:p>
        </p:txBody>
      </p:sp>
      <p:pic>
        <p:nvPicPr>
          <p:cNvPr id="96258" name="Picture 2"/>
          <p:cNvPicPr>
            <a:picLocks noChangeAspect="1"/>
          </p:cNvPicPr>
          <p:nvPr/>
        </p:nvPicPr>
        <p:blipFill>
          <a:blip r:embed="rId2"/>
          <a:srcRect/>
          <a:stretch>
            <a:fillRect/>
          </a:stretch>
        </p:blipFill>
        <p:spPr bwMode="auto">
          <a:xfrm>
            <a:off x="977900" y="976313"/>
            <a:ext cx="7518400" cy="3784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485775" y="44450"/>
            <a:ext cx="8229600" cy="931863"/>
          </a:xfrm>
        </p:spPr>
        <p:txBody>
          <a:bodyPr/>
          <a:lstStyle/>
          <a:p>
            <a:pPr eaLnBrk="1" hangingPunct="1"/>
            <a:r>
              <a:rPr lang="en-US" sz="3600" smtClean="0">
                <a:latin typeface="Times New Roman" pitchFamily="18" charset="0"/>
                <a:cs typeface="Times New Roman" pitchFamily="18" charset="0"/>
              </a:rPr>
              <a:t>Approved Shura Tabligh Proposal 2017</a:t>
            </a:r>
          </a:p>
        </p:txBody>
      </p:sp>
      <p:pic>
        <p:nvPicPr>
          <p:cNvPr id="97282" name="Picture 3"/>
          <p:cNvPicPr>
            <a:picLocks noChangeAspect="1"/>
          </p:cNvPicPr>
          <p:nvPr/>
        </p:nvPicPr>
        <p:blipFill>
          <a:blip r:embed="rId2"/>
          <a:srcRect/>
          <a:stretch>
            <a:fillRect/>
          </a:stretch>
        </p:blipFill>
        <p:spPr bwMode="auto">
          <a:xfrm>
            <a:off x="787400" y="1855788"/>
            <a:ext cx="8356600" cy="23733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smtClean="0">
                <a:latin typeface="Times New Roman" pitchFamily="18" charset="0"/>
                <a:cs typeface="Times New Roman" pitchFamily="18" charset="0"/>
              </a:rPr>
              <a:t>Goals - Long Term</a:t>
            </a:r>
          </a:p>
        </p:txBody>
      </p:sp>
      <p:sp>
        <p:nvSpPr>
          <p:cNvPr id="3" name="Content Placeholder 2"/>
          <p:cNvSpPr>
            <a:spLocks noGrp="1"/>
          </p:cNvSpPr>
          <p:nvPr>
            <p:ph idx="1"/>
          </p:nvPr>
        </p:nvSpPr>
        <p:spPr/>
        <p:txBody>
          <a:bodyPr rtlCol="0">
            <a:normAutofit fontScale="92500"/>
          </a:bodyPr>
          <a:lstStyle/>
          <a:p>
            <a:pPr eaLnBrk="1" fontAlgn="auto" hangingPunct="1">
              <a:lnSpc>
                <a:spcPct val="120000"/>
              </a:lnSpc>
              <a:spcAft>
                <a:spcPts val="0"/>
              </a:spcAft>
              <a:buFont typeface="Arial"/>
              <a:buChar char="•"/>
              <a:defRPr/>
            </a:pPr>
            <a:r>
              <a:rPr lang="en-US" sz="2400" dirty="0" smtClean="0"/>
              <a:t>Small </a:t>
            </a:r>
            <a:r>
              <a:rPr lang="en-US" sz="2400" dirty="0"/>
              <a:t>towns and Universities </a:t>
            </a:r>
            <a:r>
              <a:rPr lang="en-US" sz="2400" dirty="0" err="1"/>
              <a:t>Tabligh</a:t>
            </a:r>
            <a:r>
              <a:rPr lang="en-US" sz="2400" dirty="0"/>
              <a:t> &amp; Quran Exhibitions - Hold one program per quarter</a:t>
            </a:r>
          </a:p>
          <a:p>
            <a:pPr eaLnBrk="1" fontAlgn="auto" hangingPunct="1">
              <a:lnSpc>
                <a:spcPct val="120000"/>
              </a:lnSpc>
              <a:spcAft>
                <a:spcPts val="0"/>
              </a:spcAft>
              <a:buFont typeface="Arial"/>
              <a:buChar char="•"/>
              <a:defRPr/>
            </a:pPr>
            <a:r>
              <a:rPr lang="en-US" sz="2400" dirty="0"/>
              <a:t>Do Good Works - Social Justice issues and True Islam’s solutions</a:t>
            </a:r>
          </a:p>
          <a:p>
            <a:pPr lvl="1" eaLnBrk="1" fontAlgn="auto" hangingPunct="1">
              <a:lnSpc>
                <a:spcPct val="120000"/>
              </a:lnSpc>
              <a:spcAft>
                <a:spcPts val="0"/>
              </a:spcAft>
              <a:buFont typeface="Arial"/>
              <a:buChar char="–"/>
              <a:defRPr/>
            </a:pPr>
            <a:r>
              <a:rPr lang="en-US" sz="2400" spc="5" dirty="0"/>
              <a:t>Join service projects to further </a:t>
            </a:r>
            <a:r>
              <a:rPr lang="en-US" sz="2400" spc="10" dirty="0"/>
              <a:t>social </a:t>
            </a:r>
            <a:r>
              <a:rPr lang="en-US" sz="2400" spc="5" dirty="0"/>
              <a:t>justice in </a:t>
            </a:r>
            <a:r>
              <a:rPr lang="en-US" sz="2400" spc="10" dirty="0"/>
              <a:t>our</a:t>
            </a:r>
            <a:r>
              <a:rPr lang="en-US" sz="2400" spc="5" dirty="0"/>
              <a:t> </a:t>
            </a:r>
            <a:r>
              <a:rPr lang="en-US" sz="2400" spc="10" dirty="0"/>
              <a:t>communities</a:t>
            </a:r>
            <a:endParaRPr lang="en-US" sz="2400" dirty="0"/>
          </a:p>
          <a:p>
            <a:pPr lvl="1" eaLnBrk="1" fontAlgn="auto" hangingPunct="1">
              <a:lnSpc>
                <a:spcPct val="120000"/>
              </a:lnSpc>
              <a:spcAft>
                <a:spcPts val="0"/>
              </a:spcAft>
              <a:buFont typeface="Arial"/>
              <a:buChar char="–"/>
              <a:defRPr/>
            </a:pPr>
            <a:r>
              <a:rPr lang="en-US" sz="2400" spc="10" dirty="0"/>
              <a:t>Examples:</a:t>
            </a:r>
            <a:r>
              <a:rPr lang="en-US" sz="2400" dirty="0"/>
              <a:t> </a:t>
            </a:r>
            <a:r>
              <a:rPr lang="en-US" sz="2400" spc="10" dirty="0"/>
              <a:t>Homelessness, Education Reform, </a:t>
            </a:r>
            <a:r>
              <a:rPr lang="en-US" sz="2400" spc="5" dirty="0"/>
              <a:t>After </a:t>
            </a:r>
            <a:r>
              <a:rPr lang="en-US" sz="2400" spc="10" dirty="0"/>
              <a:t>school</a:t>
            </a:r>
            <a:r>
              <a:rPr lang="en-US" sz="2400" spc="-160" dirty="0"/>
              <a:t> </a:t>
            </a:r>
            <a:r>
              <a:rPr lang="en-US" sz="2400" spc="10" dirty="0"/>
              <a:t>help</a:t>
            </a:r>
            <a:r>
              <a:rPr lang="en-US" sz="2400" dirty="0"/>
              <a:t>, </a:t>
            </a:r>
            <a:r>
              <a:rPr lang="en-US" sz="2400" spc="10" dirty="0"/>
              <a:t>Serve </a:t>
            </a:r>
            <a:r>
              <a:rPr lang="en-US" sz="2400" spc="15" dirty="0"/>
              <a:t>Abuse</a:t>
            </a:r>
            <a:r>
              <a:rPr lang="en-US" sz="2400" spc="-180" dirty="0"/>
              <a:t> </a:t>
            </a:r>
            <a:r>
              <a:rPr lang="en-US" sz="2400" dirty="0"/>
              <a:t>Victims, </a:t>
            </a:r>
            <a:r>
              <a:rPr lang="en-US" sz="2400" spc="15" dirty="0"/>
              <a:t>Race</a:t>
            </a:r>
            <a:r>
              <a:rPr lang="en-US" sz="2400" spc="-50" dirty="0"/>
              <a:t> </a:t>
            </a:r>
            <a:r>
              <a:rPr lang="en-US" sz="2400" spc="5" dirty="0"/>
              <a:t>relations</a:t>
            </a:r>
            <a:r>
              <a:rPr lang="en-US" sz="2400" dirty="0"/>
              <a:t>, </a:t>
            </a:r>
            <a:r>
              <a:rPr lang="en-US" sz="2400" spc="5" dirty="0"/>
              <a:t>Violence in </a:t>
            </a:r>
            <a:r>
              <a:rPr lang="en-US" sz="2400" spc="10" dirty="0"/>
              <a:t>Communities</a:t>
            </a:r>
            <a:endParaRPr lang="en-US" sz="2400" dirty="0"/>
          </a:p>
          <a:p>
            <a:pPr eaLnBrk="1" fontAlgn="auto" hangingPunct="1">
              <a:spcAft>
                <a:spcPts val="0"/>
              </a:spcAft>
              <a:buFont typeface="Arial"/>
              <a:buChar cha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hangingPunct="1"/>
            <a:r>
              <a:rPr lang="en-US" smtClean="0">
                <a:latin typeface="Times New Roman" pitchFamily="18" charset="0"/>
                <a:cs typeface="Times New Roman" pitchFamily="18" charset="0"/>
              </a:rPr>
              <a:t>2017 - Books Printed fro Tabligh</a:t>
            </a:r>
          </a:p>
        </p:txBody>
      </p:sp>
      <p:graphicFrame>
        <p:nvGraphicFramePr>
          <p:cNvPr id="4" name="Table 3"/>
          <p:cNvGraphicFramePr>
            <a:graphicFrameLocks noGrp="1"/>
          </p:cNvGraphicFramePr>
          <p:nvPr/>
        </p:nvGraphicFramePr>
        <p:xfrm>
          <a:off x="871538" y="1598613"/>
          <a:ext cx="7525614" cy="3487660"/>
        </p:xfrm>
        <a:graphic>
          <a:graphicData uri="http://schemas.openxmlformats.org/drawingml/2006/table">
            <a:tbl>
              <a:tblPr/>
              <a:tblGrid>
                <a:gridCol w="793611"/>
                <a:gridCol w="5473173"/>
                <a:gridCol w="1258830"/>
              </a:tblGrid>
              <a:tr h="374472">
                <a:tc>
                  <a:txBody>
                    <a:bodyPr/>
                    <a:lstStyle/>
                    <a:p>
                      <a:pPr algn="l" fontAlgn="b"/>
                      <a:endParaRPr lang="en-US" sz="2000" b="1" i="0" u="none" strike="noStrike" dirty="0">
                        <a:solidFill>
                          <a:srgbClr val="000000"/>
                        </a:solidFill>
                        <a:effectLst/>
                        <a:latin typeface="Calibri"/>
                      </a:endParaRPr>
                    </a:p>
                  </a:txBody>
                  <a:tcPr marL="12482" marR="12482" marT="12482"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2000" b="1" i="0" u="none" strike="noStrike" dirty="0">
                          <a:solidFill>
                            <a:srgbClr val="000000"/>
                          </a:solidFill>
                          <a:effectLst/>
                          <a:latin typeface="Calibri"/>
                        </a:rPr>
                        <a:t>Title</a:t>
                      </a:r>
                    </a:p>
                  </a:txBody>
                  <a:tcPr marL="12482" marR="12482" marT="12482"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2000" b="1" i="0" u="none" strike="noStrike" dirty="0">
                          <a:solidFill>
                            <a:srgbClr val="000000"/>
                          </a:solidFill>
                          <a:effectLst/>
                          <a:latin typeface="Calibri"/>
                        </a:rPr>
                        <a:t>QTY</a:t>
                      </a:r>
                    </a:p>
                  </a:txBody>
                  <a:tcPr marL="12482" marR="12482" marT="12482"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r>
              <a:tr h="393196">
                <a:tc>
                  <a:txBody>
                    <a:bodyPr/>
                    <a:lstStyle/>
                    <a:p>
                      <a:pPr algn="l" fontAlgn="ctr"/>
                      <a:r>
                        <a:rPr lang="en-US" sz="1800" b="0" i="0" u="none" strike="noStrike" dirty="0">
                          <a:solidFill>
                            <a:srgbClr val="000000"/>
                          </a:solidFill>
                          <a:effectLst/>
                          <a:latin typeface="Calibri"/>
                        </a:rPr>
                        <a:t>1</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World Crisis and Pathway to Peace - English</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dirty="0" smtClean="0">
                          <a:solidFill>
                            <a:srgbClr val="000000"/>
                          </a:solidFill>
                          <a:effectLst/>
                          <a:latin typeface="Calibri"/>
                        </a:rPr>
                        <a:t>50,000</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6598">
                <a:tc>
                  <a:txBody>
                    <a:bodyPr/>
                    <a:lstStyle/>
                    <a:p>
                      <a:pPr algn="l" fontAlgn="ctr"/>
                      <a:r>
                        <a:rPr lang="en-US" sz="1800" b="0" i="0" u="none" strike="noStrike">
                          <a:solidFill>
                            <a:srgbClr val="000000"/>
                          </a:solidFill>
                          <a:effectLst/>
                          <a:latin typeface="Calibri"/>
                        </a:rPr>
                        <a:t>2</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Holy Quran English -</a:t>
                      </a:r>
                      <a:r>
                        <a:rPr lang="en-US" sz="1800" b="1" i="0" u="none" strike="noStrike">
                          <a:solidFill>
                            <a:srgbClr val="000000"/>
                          </a:solidFill>
                          <a:effectLst/>
                          <a:latin typeface="Calibri"/>
                        </a:rPr>
                        <a:t> Soft Cover</a:t>
                      </a:r>
                      <a:endParaRPr lang="en-US" sz="1800" b="0" i="0" u="none" strike="noStrike">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10,000</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93196">
                <a:tc>
                  <a:txBody>
                    <a:bodyPr/>
                    <a:lstStyle/>
                    <a:p>
                      <a:pPr algn="l" fontAlgn="ctr"/>
                      <a:r>
                        <a:rPr lang="en-US" sz="1800" b="0" i="0" u="none" strike="noStrike">
                          <a:solidFill>
                            <a:srgbClr val="000000"/>
                          </a:solidFill>
                          <a:effectLst/>
                          <a:latin typeface="Calibri"/>
                        </a:rPr>
                        <a:t>3</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Holy Quran English  - Short Commentary - Hard Cover</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10,000</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6598">
                <a:tc>
                  <a:txBody>
                    <a:bodyPr/>
                    <a:lstStyle/>
                    <a:p>
                      <a:pPr algn="l" fontAlgn="ctr"/>
                      <a:r>
                        <a:rPr lang="en-US" sz="1800" b="0" i="0" u="none" strike="noStrike" dirty="0" smtClean="0">
                          <a:solidFill>
                            <a:srgbClr val="000000"/>
                          </a:solidFill>
                          <a:effectLst/>
                          <a:latin typeface="Calibri"/>
                        </a:rPr>
                        <a:t>4</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Elementary Study of Islam (English)</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10,000</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93196">
                <a:tc>
                  <a:txBody>
                    <a:bodyPr/>
                    <a:lstStyle/>
                    <a:p>
                      <a:pPr algn="l"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dirty="0" err="1">
                          <a:solidFill>
                            <a:srgbClr val="000000"/>
                          </a:solidFill>
                          <a:effectLst/>
                          <a:latin typeface="Calibri"/>
                        </a:rPr>
                        <a:t>Jardin</a:t>
                      </a:r>
                      <a:r>
                        <a:rPr lang="en-US" sz="1800" b="0" i="0" u="none" strike="noStrike" dirty="0">
                          <a:solidFill>
                            <a:srgbClr val="000000"/>
                          </a:solidFill>
                          <a:effectLst/>
                          <a:latin typeface="Calibri"/>
                        </a:rPr>
                        <a:t> (Islam Gardens of Wisdom in </a:t>
                      </a:r>
                      <a:r>
                        <a:rPr lang="en-US" sz="1800" b="0" i="0" u="none" strike="noStrike" dirty="0" smtClean="0">
                          <a:solidFill>
                            <a:srgbClr val="000000"/>
                          </a:solidFill>
                          <a:effectLst/>
                          <a:latin typeface="Calibri"/>
                        </a:rPr>
                        <a:t>Spanish)</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10,000</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6598">
                <a:tc>
                  <a:txBody>
                    <a:bodyPr/>
                    <a:lstStyle/>
                    <a:p>
                      <a:pPr algn="l" fontAlgn="ctr"/>
                      <a:r>
                        <a:rPr lang="en-US" sz="1800" b="0" i="0" u="none" strike="noStrike" dirty="0" smtClean="0">
                          <a:solidFill>
                            <a:srgbClr val="000000"/>
                          </a:solidFill>
                          <a:effectLst/>
                          <a:latin typeface="Calibri"/>
                        </a:rPr>
                        <a:t>6</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Jesus in India – English</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5,000</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196598">
                <a:tc>
                  <a:txBody>
                    <a:bodyPr/>
                    <a:lstStyle/>
                    <a:p>
                      <a:pPr algn="l" fontAlgn="ctr"/>
                      <a:r>
                        <a:rPr lang="en-US" sz="1800" b="0" i="0" u="none" strike="noStrike" dirty="0" smtClean="0">
                          <a:solidFill>
                            <a:srgbClr val="000000"/>
                          </a:solidFill>
                          <a:effectLst/>
                          <a:latin typeface="Calibri"/>
                        </a:rPr>
                        <a:t>7</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Jesus en la India – Spanish</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5,000</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93196">
                <a:tc>
                  <a:txBody>
                    <a:bodyPr/>
                    <a:lstStyle/>
                    <a:p>
                      <a:pPr algn="l" fontAlgn="ctr"/>
                      <a:r>
                        <a:rPr lang="en-US" sz="1800" b="0" i="0" u="none" strike="noStrike" dirty="0" smtClean="0">
                          <a:solidFill>
                            <a:srgbClr val="000000"/>
                          </a:solidFill>
                          <a:effectLst/>
                          <a:latin typeface="Calibri"/>
                        </a:rPr>
                        <a:t>8</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dirty="0">
                          <a:solidFill>
                            <a:srgbClr val="000000"/>
                          </a:solidFill>
                          <a:effectLst/>
                          <a:latin typeface="Calibri"/>
                        </a:rPr>
                        <a:t>The Philosophy of the Teachings of Islam - English</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dirty="0" smtClean="0">
                          <a:solidFill>
                            <a:srgbClr val="000000"/>
                          </a:solidFill>
                          <a:effectLst/>
                          <a:latin typeface="Calibri"/>
                        </a:rPr>
                        <a:t>10,000</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93196">
                <a:tc>
                  <a:txBody>
                    <a:bodyPr/>
                    <a:lstStyle/>
                    <a:p>
                      <a:pPr algn="l" fontAlgn="ctr"/>
                      <a:r>
                        <a:rPr lang="en-US" sz="1800" b="0" i="0" u="none" strike="noStrike" dirty="0" smtClean="0">
                          <a:solidFill>
                            <a:srgbClr val="000000"/>
                          </a:solidFill>
                          <a:effectLst/>
                          <a:latin typeface="Calibri"/>
                        </a:rPr>
                        <a:t>9</a:t>
                      </a:r>
                      <a:endParaRPr lang="en-US" sz="1800" b="0" i="0" u="none" strike="noStrike" dirty="0">
                        <a:solidFill>
                          <a:srgbClr val="000000"/>
                        </a:solidFill>
                        <a:effectLst/>
                        <a:latin typeface="Calibri"/>
                      </a:endParaRP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a:solidFill>
                            <a:srgbClr val="000000"/>
                          </a:solidFill>
                          <a:effectLst/>
                          <a:latin typeface="Calibri"/>
                        </a:rPr>
                        <a:t>The Philosophy of the Teachings of Islam – Spanish</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800" b="0" i="0" u="none" strike="noStrike" dirty="0">
                          <a:solidFill>
                            <a:srgbClr val="000000"/>
                          </a:solidFill>
                          <a:effectLst/>
                          <a:latin typeface="Calibri"/>
                        </a:rPr>
                        <a:t>5,000</a:t>
                      </a:r>
                    </a:p>
                  </a:txBody>
                  <a:tcPr marL="12482" marR="12482" marT="12482"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p:nvPr>
        </p:nvSpPr>
        <p:spPr>
          <a:xfrm>
            <a:off x="608013" y="3830638"/>
            <a:ext cx="7904162" cy="1470025"/>
          </a:xfrm>
        </p:spPr>
        <p:txBody>
          <a:bodyPr/>
          <a:lstStyle/>
          <a:p>
            <a:pPr eaLnBrk="1" hangingPunct="1"/>
            <a:r>
              <a:rPr lang="en-US" b="1" smtClean="0">
                <a:latin typeface="Times New Roman" pitchFamily="18" charset="0"/>
                <a:cs typeface="Times New Roman" pitchFamily="18" charset="0"/>
              </a:rPr>
              <a:t>Tabligh Tools</a:t>
            </a:r>
            <a:endParaRPr lang="en-US" smtClean="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smtClean="0"/>
              <a:t>Tools for </a:t>
            </a:r>
            <a:r>
              <a:rPr lang="en-US" dirty="0" err="1" smtClean="0"/>
              <a:t>Tabligh</a:t>
            </a:r>
            <a:endParaRPr lang="en-US" dirty="0"/>
          </a:p>
        </p:txBody>
      </p:sp>
      <p:sp>
        <p:nvSpPr>
          <p:cNvPr id="101378" name="Subtitle 2"/>
          <p:cNvSpPr>
            <a:spLocks noGrp="1"/>
          </p:cNvSpPr>
          <p:nvPr>
            <p:ph type="subTitle" idx="1"/>
          </p:nvPr>
        </p:nvSpPr>
        <p:spPr>
          <a:xfrm>
            <a:off x="801688" y="4389438"/>
            <a:ext cx="5919787" cy="1069975"/>
          </a:xfrm>
        </p:spPr>
        <p:txBody>
          <a:bodyPr/>
          <a:lstStyle/>
          <a:p>
            <a:pPr eaLnBrk="1" hangingPunct="1"/>
            <a:endParaRPr lang="en-US"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smtClean="0"/>
              <a:t>You are not Alone</a:t>
            </a:r>
            <a:endParaRPr lang="en-US" dirty="0"/>
          </a:p>
        </p:txBody>
      </p:sp>
      <p:sp>
        <p:nvSpPr>
          <p:cNvPr id="3" name="Content Placeholder 2"/>
          <p:cNvSpPr>
            <a:spLocks noGrp="1"/>
          </p:cNvSpPr>
          <p:nvPr>
            <p:ph idx="1"/>
          </p:nvPr>
        </p:nvSpPr>
        <p:spPr>
          <a:xfrm>
            <a:off x="509588" y="2336800"/>
            <a:ext cx="8634412" cy="3598863"/>
          </a:xfrm>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US" dirty="0" smtClean="0"/>
              <a:t>Send email to </a:t>
            </a:r>
          </a:p>
          <a:p>
            <a:pPr marL="182880" indent="-182880" eaLnBrk="1" fontAlgn="auto" hangingPunct="1">
              <a:spcAft>
                <a:spcPts val="0"/>
              </a:spcAft>
              <a:buClr>
                <a:schemeClr val="accent1">
                  <a:lumMod val="75000"/>
                </a:schemeClr>
              </a:buClr>
              <a:defRPr/>
            </a:pPr>
            <a:r>
              <a:rPr lang="en-US" sz="6000" dirty="0" smtClean="0">
                <a:hlinkClick r:id="rId2"/>
              </a:rPr>
              <a:t>tabligh.helpdesk@ahmadiyya.us</a:t>
            </a:r>
            <a:endParaRPr lang="en-US" sz="6000" dirty="0" smtClean="0"/>
          </a:p>
          <a:p>
            <a:pPr marL="182880" indent="-182880" eaLnBrk="1" fontAlgn="auto" hangingPunct="1">
              <a:spcAft>
                <a:spcPts val="0"/>
              </a:spcAft>
              <a:buClr>
                <a:schemeClr val="accent1">
                  <a:lumMod val="75000"/>
                </a:schemeClr>
              </a:buClr>
              <a:defRPr/>
            </a:pPr>
            <a:endParaRPr lang="en-US" sz="2800" dirty="0" smtClean="0"/>
          </a:p>
          <a:p>
            <a:pPr marL="182880" indent="-182880" eaLnBrk="1" fontAlgn="auto" hangingPunct="1">
              <a:spcAft>
                <a:spcPts val="0"/>
              </a:spcAft>
              <a:buClr>
                <a:schemeClr val="accent1">
                  <a:lumMod val="75000"/>
                </a:schemeClr>
              </a:buClr>
              <a:defRPr/>
            </a:pPr>
            <a:endParaRPr lang="en-US" sz="2800" dirty="0"/>
          </a:p>
          <a:p>
            <a:pPr marL="182880" indent="-182880" eaLnBrk="1" fontAlgn="auto" hangingPunct="1">
              <a:spcAft>
                <a:spcPts val="0"/>
              </a:spcAft>
              <a:buClr>
                <a:schemeClr val="accent1">
                  <a:lumMod val="75000"/>
                </a:schemeClr>
              </a:buClr>
              <a:defRPr/>
            </a:pPr>
            <a:endParaRPr lang="en-US" sz="2800" dirty="0" smtClean="0"/>
          </a:p>
          <a:p>
            <a:pPr marL="182880" indent="-182880" eaLnBrk="1" fontAlgn="auto" hangingPunct="1">
              <a:spcAft>
                <a:spcPts val="0"/>
              </a:spcAft>
              <a:buClr>
                <a:schemeClr val="accent1">
                  <a:lumMod val="75000"/>
                </a:schemeClr>
              </a:buClr>
              <a:defRPr/>
            </a:pPr>
            <a:r>
              <a:rPr lang="en-US" sz="2800" dirty="0" smtClean="0"/>
              <a:t>Responses are provided within 24 hours inshallah</a:t>
            </a: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US" dirty="0" smtClean="0">
                <a:latin typeface="Times New Roman" pitchFamily="18" charset="0"/>
                <a:cs typeface="Times New Roman" pitchFamily="18" charset="0"/>
              </a:rPr>
              <a:t>H u z o o r  A q d a s</a:t>
            </a:r>
            <a:br>
              <a:rPr lang="en-US"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(Message for USA July 2016) </a:t>
            </a:r>
            <a:endParaRPr lang="en-US" dirty="0" smtClean="0">
              <a:latin typeface="Times New Roman" pitchFamily="18" charset="0"/>
              <a:cs typeface="Times New Roman" pitchFamily="18" charset="0"/>
            </a:endParaRPr>
          </a:p>
        </p:txBody>
      </p:sp>
      <p:pic>
        <p:nvPicPr>
          <p:cNvPr id="56322" name="Content Placeholder 3"/>
          <p:cNvPicPr>
            <a:picLocks noGrp="1" noChangeAspect="1"/>
          </p:cNvPicPr>
          <p:nvPr>
            <p:ph idx="1"/>
          </p:nvPr>
        </p:nvPicPr>
        <p:blipFill>
          <a:blip r:embed="rId2"/>
          <a:srcRect t="10065" b="10065"/>
          <a:stretch>
            <a:fillRect/>
          </a:stretch>
        </p:blipFill>
        <p:spPr/>
      </p:pic>
      <p:sp>
        <p:nvSpPr>
          <p:cNvPr id="5" name="Rectangle 4"/>
          <p:cNvSpPr/>
          <p:nvPr/>
        </p:nvSpPr>
        <p:spPr>
          <a:xfrm>
            <a:off x="3741738" y="3149600"/>
            <a:ext cx="415925" cy="228600"/>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31863" y="3149600"/>
            <a:ext cx="473075" cy="228600"/>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3233738" y="3352800"/>
            <a:ext cx="271462" cy="228600"/>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smtClean="0"/>
              <a:t>Getting the event started</a:t>
            </a:r>
            <a:endParaRPr lang="en-US" dirty="0"/>
          </a:p>
        </p:txBody>
      </p:sp>
      <p:sp>
        <p:nvSpPr>
          <p:cNvPr id="103426" name="Content Placeholder 2"/>
          <p:cNvSpPr>
            <a:spLocks noGrp="1"/>
          </p:cNvSpPr>
          <p:nvPr>
            <p:ph idx="1"/>
          </p:nvPr>
        </p:nvSpPr>
        <p:spPr/>
        <p:txBody>
          <a:bodyPr/>
          <a:lstStyle/>
          <a:p>
            <a:pPr eaLnBrk="1" hangingPunct="1"/>
            <a:r>
              <a:rPr lang="en-US" smtClean="0"/>
              <a:t>Create your event at </a:t>
            </a:r>
          </a:p>
          <a:p>
            <a:pPr eaLnBrk="1" hangingPunct="1"/>
            <a:endParaRPr lang="en-US" sz="4000" smtClean="0"/>
          </a:p>
          <a:p>
            <a:pPr eaLnBrk="1" hangingPunct="1"/>
            <a:endParaRPr lang="en-US" sz="4000" smtClean="0"/>
          </a:p>
          <a:p>
            <a:pPr eaLnBrk="1" hangingPunct="1"/>
            <a:endParaRPr lang="en-US" sz="4000" smtClean="0"/>
          </a:p>
          <a:p>
            <a:pPr eaLnBrk="1" hangingPunct="1"/>
            <a:r>
              <a:rPr lang="en-US" sz="4000" smtClean="0"/>
              <a:t>www.trueislam.com/register-an-event</a:t>
            </a:r>
          </a:p>
        </p:txBody>
      </p:sp>
      <p:pic>
        <p:nvPicPr>
          <p:cNvPr id="103427" name="Picture 3"/>
          <p:cNvPicPr>
            <a:picLocks noChangeAspect="1"/>
          </p:cNvPicPr>
          <p:nvPr/>
        </p:nvPicPr>
        <p:blipFill>
          <a:blip r:embed="rId2"/>
          <a:srcRect/>
          <a:stretch>
            <a:fillRect/>
          </a:stretch>
        </p:blipFill>
        <p:spPr bwMode="auto">
          <a:xfrm>
            <a:off x="5137150" y="1433513"/>
            <a:ext cx="3736975" cy="33782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a:xfrm>
            <a:off x="509588" y="2336800"/>
            <a:ext cx="4005262" cy="3598863"/>
          </a:xfrm>
        </p:spPr>
        <p:txBody>
          <a:bodyPr/>
          <a:lstStyle/>
          <a:p>
            <a:pPr eaLnBrk="1" hangingPunct="1"/>
            <a:r>
              <a:rPr lang="en-US" smtClean="0"/>
              <a:t>Ask your local tabligh Secretary for a Copy</a:t>
            </a:r>
          </a:p>
          <a:p>
            <a:pPr eaLnBrk="1" hangingPunct="1"/>
            <a:r>
              <a:rPr lang="en-US" smtClean="0">
                <a:hlinkClick r:id="rId2"/>
              </a:rPr>
              <a:t>https://drive.google.com/open?id=0By_BS7dJs5tPR2wzbzJhVEZQWWc</a:t>
            </a:r>
            <a:endParaRPr lang="en-US" smtClean="0"/>
          </a:p>
          <a:p>
            <a:pPr eaLnBrk="1" hangingPunct="1"/>
            <a:r>
              <a:rPr lang="en-US" smtClean="0"/>
              <a:t>Material for Daeen Training class </a:t>
            </a:r>
          </a:p>
          <a:p>
            <a:pPr eaLnBrk="1" hangingPunct="1"/>
            <a:r>
              <a:rPr lang="en-US" smtClean="0"/>
              <a:t>Team Building help</a:t>
            </a:r>
          </a:p>
        </p:txBody>
      </p:sp>
      <p:pic>
        <p:nvPicPr>
          <p:cNvPr id="104451" name="Picture 3"/>
          <p:cNvPicPr>
            <a:picLocks noChangeAspect="1"/>
          </p:cNvPicPr>
          <p:nvPr/>
        </p:nvPicPr>
        <p:blipFill>
          <a:blip r:embed="rId3"/>
          <a:srcRect/>
          <a:stretch>
            <a:fillRect/>
          </a:stretch>
        </p:blipFill>
        <p:spPr bwMode="auto">
          <a:xfrm>
            <a:off x="5097463" y="569913"/>
            <a:ext cx="3462337" cy="5083175"/>
          </a:xfrm>
          <a:prstGeom prst="rect">
            <a:avLst/>
          </a:prstGeom>
          <a:noFill/>
          <a:ln w="9525">
            <a:noFill/>
            <a:miter lim="800000"/>
            <a:headEnd/>
            <a:tailEnd/>
          </a:ln>
        </p:spPr>
      </p:pic>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err="1" smtClean="0"/>
              <a:t>Tabligh</a:t>
            </a:r>
            <a:r>
              <a:rPr lang="en-US" dirty="0" smtClean="0"/>
              <a:t> Guide</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smtClean="0"/>
              <a:t>Getting Printed supplies</a:t>
            </a:r>
            <a:endParaRPr lang="en-US" dirty="0"/>
          </a:p>
        </p:txBody>
      </p:sp>
      <p:pic>
        <p:nvPicPr>
          <p:cNvPr id="105474" name="Content Placeholder 3"/>
          <p:cNvPicPr>
            <a:picLocks noGrp="1" noChangeAspect="1"/>
          </p:cNvPicPr>
          <p:nvPr>
            <p:ph idx="1"/>
          </p:nvPr>
        </p:nvPicPr>
        <p:blipFill>
          <a:blip r:embed="rId2"/>
          <a:srcRect/>
          <a:stretch>
            <a:fillRect/>
          </a:stretch>
        </p:blipFill>
        <p:spPr>
          <a:xfrm>
            <a:off x="5084763" y="1663700"/>
            <a:ext cx="4059237" cy="3598863"/>
          </a:xfrm>
        </p:spPr>
      </p:pic>
      <p:sp>
        <p:nvSpPr>
          <p:cNvPr id="5" name="TextBox 4"/>
          <p:cNvSpPr txBox="1"/>
          <p:nvPr/>
        </p:nvSpPr>
        <p:spPr>
          <a:xfrm>
            <a:off x="322263" y="2857500"/>
            <a:ext cx="7481535" cy="3539431"/>
          </a:xfrm>
          <a:prstGeom prst="rect">
            <a:avLst/>
          </a:prstGeom>
          <a:noFill/>
        </p:spPr>
        <p:txBody>
          <a:bodyPr wrap="none">
            <a:spAutoFit/>
          </a:bodyPr>
          <a:lstStyle/>
          <a:p>
            <a:pPr defTabSz="457200" fontAlgn="auto">
              <a:spcBef>
                <a:spcPts val="0"/>
              </a:spcBef>
              <a:spcAft>
                <a:spcPts val="0"/>
              </a:spcAft>
              <a:defRPr/>
            </a:pPr>
            <a:r>
              <a:rPr lang="en-US" sz="2800" dirty="0" err="1" smtClean="0">
                <a:solidFill>
                  <a:prstClr val="black"/>
                </a:solidFill>
                <a:latin typeface="Rockwell"/>
                <a:cs typeface="+mn-cs"/>
              </a:rPr>
              <a:t>Muslimsforpeace.org</a:t>
            </a:r>
            <a:r>
              <a:rPr lang="en-US" sz="2800" dirty="0" smtClean="0">
                <a:solidFill>
                  <a:prstClr val="black"/>
                </a:solidFill>
                <a:latin typeface="Rockwell"/>
                <a:cs typeface="+mn-cs"/>
              </a:rPr>
              <a:t>/store</a:t>
            </a:r>
          </a:p>
          <a:p>
            <a:pPr marL="457200" indent="-457200" defTabSz="457200" fontAlgn="auto">
              <a:spcBef>
                <a:spcPts val="0"/>
              </a:spcBef>
              <a:spcAft>
                <a:spcPts val="0"/>
              </a:spcAft>
              <a:buFont typeface="Arial" charset="0"/>
              <a:buChar char="•"/>
              <a:defRPr/>
            </a:pPr>
            <a:r>
              <a:rPr lang="en-US" sz="2800" dirty="0" smtClean="0">
                <a:solidFill>
                  <a:prstClr val="black"/>
                </a:solidFill>
                <a:latin typeface="Rockwell"/>
                <a:cs typeface="+mn-cs"/>
              </a:rPr>
              <a:t>Business </a:t>
            </a:r>
            <a:r>
              <a:rPr lang="en-US" sz="2800" dirty="0">
                <a:solidFill>
                  <a:prstClr val="black"/>
                </a:solidFill>
                <a:latin typeface="Rockwell"/>
                <a:cs typeface="+mn-cs"/>
              </a:rPr>
              <a:t>Cards</a:t>
            </a:r>
          </a:p>
          <a:p>
            <a:pPr marL="457200" indent="-457200" defTabSz="457200" fontAlgn="auto">
              <a:spcBef>
                <a:spcPts val="0"/>
              </a:spcBef>
              <a:spcAft>
                <a:spcPts val="0"/>
              </a:spcAft>
              <a:buFont typeface="Arial" charset="0"/>
              <a:buChar char="•"/>
              <a:defRPr/>
            </a:pPr>
            <a:r>
              <a:rPr lang="en-US" sz="2800" dirty="0">
                <a:solidFill>
                  <a:prstClr val="black"/>
                </a:solidFill>
                <a:latin typeface="Rockwell"/>
                <a:cs typeface="+mn-cs"/>
              </a:rPr>
              <a:t>True Islam </a:t>
            </a:r>
            <a:r>
              <a:rPr lang="en-US" sz="2800" dirty="0" err="1">
                <a:solidFill>
                  <a:prstClr val="black"/>
                </a:solidFill>
                <a:latin typeface="Rockwell"/>
                <a:cs typeface="+mn-cs"/>
              </a:rPr>
              <a:t>Brocure</a:t>
            </a:r>
            <a:r>
              <a:rPr lang="en-US" sz="2800" dirty="0">
                <a:solidFill>
                  <a:prstClr val="black"/>
                </a:solidFill>
                <a:latin typeface="Rockwell"/>
                <a:cs typeface="+mn-cs"/>
              </a:rPr>
              <a:t>/Fliers</a:t>
            </a:r>
          </a:p>
          <a:p>
            <a:pPr marL="457200" indent="-457200" defTabSz="457200" fontAlgn="auto">
              <a:spcBef>
                <a:spcPts val="0"/>
              </a:spcBef>
              <a:spcAft>
                <a:spcPts val="0"/>
              </a:spcAft>
              <a:buFont typeface="Arial" charset="0"/>
              <a:buChar char="•"/>
              <a:defRPr/>
            </a:pPr>
            <a:r>
              <a:rPr lang="en-US" sz="2800" dirty="0">
                <a:solidFill>
                  <a:prstClr val="black"/>
                </a:solidFill>
                <a:latin typeface="Rockwell"/>
                <a:cs typeface="+mn-cs"/>
              </a:rPr>
              <a:t>Holy Quran exhibition displays</a:t>
            </a:r>
          </a:p>
          <a:p>
            <a:pPr marL="457200" indent="-457200" defTabSz="457200" fontAlgn="auto">
              <a:spcBef>
                <a:spcPts val="0"/>
              </a:spcBef>
              <a:spcAft>
                <a:spcPts val="0"/>
              </a:spcAft>
              <a:buFont typeface="Arial" charset="0"/>
              <a:buChar char="•"/>
              <a:defRPr/>
            </a:pPr>
            <a:r>
              <a:rPr lang="en-US" sz="2800" dirty="0">
                <a:solidFill>
                  <a:prstClr val="black"/>
                </a:solidFill>
                <a:latin typeface="Rockwell"/>
                <a:cs typeface="+mn-cs"/>
              </a:rPr>
              <a:t>Banners</a:t>
            </a:r>
          </a:p>
          <a:p>
            <a:pPr marL="457200" indent="-457200" defTabSz="457200" fontAlgn="auto">
              <a:spcBef>
                <a:spcPts val="0"/>
              </a:spcBef>
              <a:spcAft>
                <a:spcPts val="0"/>
              </a:spcAft>
              <a:buFont typeface="Arial" charset="0"/>
              <a:buChar char="•"/>
              <a:defRPr/>
            </a:pPr>
            <a:r>
              <a:rPr lang="en-US" sz="2800" dirty="0">
                <a:solidFill>
                  <a:prstClr val="black"/>
                </a:solidFill>
                <a:latin typeface="Rockwell"/>
                <a:cs typeface="+mn-cs"/>
              </a:rPr>
              <a:t>Spanish Items</a:t>
            </a:r>
          </a:p>
          <a:p>
            <a:pPr marL="457200" indent="-457200" defTabSz="457200" fontAlgn="auto">
              <a:spcBef>
                <a:spcPts val="0"/>
              </a:spcBef>
              <a:spcAft>
                <a:spcPts val="0"/>
              </a:spcAft>
              <a:buFont typeface="Arial" charset="0"/>
              <a:buChar char="•"/>
              <a:defRPr/>
            </a:pPr>
            <a:r>
              <a:rPr lang="en-US" sz="2800" dirty="0">
                <a:solidFill>
                  <a:prstClr val="black"/>
                </a:solidFill>
                <a:latin typeface="Rockwell"/>
                <a:cs typeface="+mn-cs"/>
              </a:rPr>
              <a:t>Also via </a:t>
            </a:r>
            <a:r>
              <a:rPr lang="en-US" sz="2800" dirty="0" err="1">
                <a:solidFill>
                  <a:prstClr val="black"/>
                </a:solidFill>
                <a:latin typeface="Rockwell"/>
                <a:cs typeface="+mn-cs"/>
              </a:rPr>
              <a:t>tabligh.helpdesk@ahmadiyya.us</a:t>
            </a:r>
            <a:endParaRPr lang="en-US" sz="2800" dirty="0">
              <a:solidFill>
                <a:prstClr val="black"/>
              </a:solidFill>
              <a:latin typeface="Rockwell"/>
              <a:cs typeface="+mn-cs"/>
            </a:endParaRPr>
          </a:p>
          <a:p>
            <a:pPr defTabSz="457200" fontAlgn="auto">
              <a:spcBef>
                <a:spcPts val="0"/>
              </a:spcBef>
              <a:spcAft>
                <a:spcPts val="0"/>
              </a:spcAft>
              <a:defRPr/>
            </a:pPr>
            <a:endParaRPr lang="en-US" sz="2800" dirty="0">
              <a:solidFill>
                <a:prstClr val="black"/>
              </a:solidFill>
              <a:latin typeface="Rockwell"/>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a:xfrm>
            <a:off x="509588" y="2336800"/>
            <a:ext cx="3167062" cy="3598863"/>
          </a:xfrm>
        </p:spPr>
        <p:txBody>
          <a:bodyPr/>
          <a:lstStyle/>
          <a:p>
            <a:pPr eaLnBrk="1" hangingPunct="1"/>
            <a:r>
              <a:rPr lang="en-US" smtClean="0"/>
              <a:t>GOOGLE Drive</a:t>
            </a:r>
          </a:p>
          <a:p>
            <a:pPr eaLnBrk="1" hangingPunct="1"/>
            <a:r>
              <a:rPr lang="en-US" smtClean="0"/>
              <a:t>Your local Tabligh Secretary has access to all CCTI and tabligh documents like presentations, fliers, banners, etc</a:t>
            </a:r>
          </a:p>
        </p:txBody>
      </p:sp>
      <p:pic>
        <p:nvPicPr>
          <p:cNvPr id="106499" name="Picture 3"/>
          <p:cNvPicPr>
            <a:picLocks noChangeAspect="1"/>
          </p:cNvPicPr>
          <p:nvPr/>
        </p:nvPicPr>
        <p:blipFill>
          <a:blip r:embed="rId2"/>
          <a:srcRect/>
          <a:stretch>
            <a:fillRect/>
          </a:stretch>
        </p:blipFill>
        <p:spPr bwMode="auto">
          <a:xfrm>
            <a:off x="3035300" y="890588"/>
            <a:ext cx="5835650" cy="760412"/>
          </a:xfrm>
          <a:prstGeom prst="rect">
            <a:avLst/>
          </a:prstGeom>
          <a:noFill/>
          <a:ln w="9525">
            <a:noFill/>
            <a:miter lim="800000"/>
            <a:headEnd/>
            <a:tailEnd/>
          </a:ln>
        </p:spPr>
      </p:pic>
      <p:pic>
        <p:nvPicPr>
          <p:cNvPr id="106500" name="Picture 4"/>
          <p:cNvPicPr>
            <a:picLocks noChangeAspect="1"/>
          </p:cNvPicPr>
          <p:nvPr/>
        </p:nvPicPr>
        <p:blipFill>
          <a:blip r:embed="rId3"/>
          <a:srcRect/>
          <a:stretch>
            <a:fillRect/>
          </a:stretch>
        </p:blipFill>
        <p:spPr bwMode="auto">
          <a:xfrm>
            <a:off x="3676650" y="2446338"/>
            <a:ext cx="5299075" cy="3192462"/>
          </a:xfrm>
          <a:prstGeom prst="rect">
            <a:avLst/>
          </a:prstGeom>
          <a:noFill/>
          <a:ln w="9525">
            <a:noFill/>
            <a:miter lim="800000"/>
            <a:headEnd/>
            <a:tailEnd/>
          </a:ln>
        </p:spPr>
      </p:pic>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smtClean="0"/>
              <a:t>Documents</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smtClean="0"/>
              <a:t>Official email and Security </a:t>
            </a:r>
            <a:endParaRPr lang="en-US" dirty="0"/>
          </a:p>
        </p:txBody>
      </p:sp>
      <p:sp>
        <p:nvSpPr>
          <p:cNvPr id="107522" name="Content Placeholder 2"/>
          <p:cNvSpPr>
            <a:spLocks noGrp="1"/>
          </p:cNvSpPr>
          <p:nvPr>
            <p:ph idx="1"/>
          </p:nvPr>
        </p:nvSpPr>
        <p:spPr/>
        <p:txBody>
          <a:bodyPr/>
          <a:lstStyle/>
          <a:p>
            <a:pPr eaLnBrk="1" hangingPunct="1"/>
            <a:r>
              <a:rPr lang="en-US" sz="3600" smtClean="0"/>
              <a:t>Google Email platform </a:t>
            </a:r>
            <a:r>
              <a:rPr lang="en-US" sz="3600" smtClean="0">
                <a:hlinkClick r:id="rId2"/>
              </a:rPr>
              <a:t>tabligh.zzz@ahmadiyya.us</a:t>
            </a:r>
            <a:endParaRPr lang="en-US" sz="3600" smtClean="0"/>
          </a:p>
          <a:p>
            <a:pPr eaLnBrk="1" hangingPunct="1"/>
            <a:r>
              <a:rPr lang="en-US" sz="3600" smtClean="0"/>
              <a:t>Same user ID/password for Salesforce system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err="1" smtClean="0"/>
              <a:t>SalesForce</a:t>
            </a:r>
            <a:endParaRPr lang="en-US" dirty="0"/>
          </a:p>
        </p:txBody>
      </p:sp>
      <p:sp>
        <p:nvSpPr>
          <p:cNvPr id="108546" name="Content Placeholder 2"/>
          <p:cNvSpPr>
            <a:spLocks noGrp="1"/>
          </p:cNvSpPr>
          <p:nvPr>
            <p:ph idx="1"/>
          </p:nvPr>
        </p:nvSpPr>
        <p:spPr>
          <a:xfrm>
            <a:off x="509588" y="2336800"/>
            <a:ext cx="3457575" cy="3598863"/>
          </a:xfrm>
        </p:spPr>
        <p:txBody>
          <a:bodyPr/>
          <a:lstStyle/>
          <a:p>
            <a:pPr eaLnBrk="1" hangingPunct="1"/>
            <a:r>
              <a:rPr lang="en-US" sz="3600" smtClean="0">
                <a:hlinkClick r:id="rId2"/>
              </a:rPr>
              <a:t>https://amc-usa.force.com</a:t>
            </a:r>
            <a:r>
              <a:rPr lang="en-US" sz="3600" smtClean="0"/>
              <a:t> ( for tabligh secretary)</a:t>
            </a:r>
          </a:p>
          <a:p>
            <a:pPr eaLnBrk="1" hangingPunct="1"/>
            <a:r>
              <a:rPr lang="en-US" sz="3600" smtClean="0"/>
              <a:t>Mobile Friendly</a:t>
            </a:r>
          </a:p>
        </p:txBody>
      </p:sp>
      <p:pic>
        <p:nvPicPr>
          <p:cNvPr id="108547" name="Picture 3"/>
          <p:cNvPicPr>
            <a:picLocks noChangeAspect="1"/>
          </p:cNvPicPr>
          <p:nvPr/>
        </p:nvPicPr>
        <p:blipFill>
          <a:blip r:embed="rId3"/>
          <a:srcRect/>
          <a:stretch>
            <a:fillRect/>
          </a:stretch>
        </p:blipFill>
        <p:spPr bwMode="auto">
          <a:xfrm>
            <a:off x="3830638" y="1293813"/>
            <a:ext cx="5026025" cy="47736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smtClean="0"/>
              <a:t>1800 WHY ISLAM Extension</a:t>
            </a:r>
            <a:endParaRPr lang="en-US" dirty="0"/>
          </a:p>
        </p:txBody>
      </p:sp>
      <p:sp>
        <p:nvSpPr>
          <p:cNvPr id="109570" name="Content Placeholder 2"/>
          <p:cNvSpPr>
            <a:spLocks noGrp="1"/>
          </p:cNvSpPr>
          <p:nvPr>
            <p:ph idx="1"/>
          </p:nvPr>
        </p:nvSpPr>
        <p:spPr>
          <a:xfrm>
            <a:off x="509588" y="2336800"/>
            <a:ext cx="3324225" cy="3598863"/>
          </a:xfrm>
        </p:spPr>
        <p:txBody>
          <a:bodyPr/>
          <a:lstStyle/>
          <a:p>
            <a:pPr eaLnBrk="1" hangingPunct="1"/>
            <a:r>
              <a:rPr lang="en-US" smtClean="0"/>
              <a:t>Already in service for your local tabligh Secretary. </a:t>
            </a:r>
          </a:p>
          <a:p>
            <a:pPr eaLnBrk="1" hangingPunct="1"/>
            <a:r>
              <a:rPr lang="en-US" smtClean="0"/>
              <a:t>You can use on your business cards</a:t>
            </a:r>
          </a:p>
          <a:p>
            <a:pPr eaLnBrk="1" hangingPunct="1"/>
            <a:r>
              <a:rPr lang="en-US" smtClean="0"/>
              <a:t>Can be forwarded to a group of mobile numbers, not just your tabligh secretary</a:t>
            </a:r>
          </a:p>
        </p:txBody>
      </p:sp>
      <p:pic>
        <p:nvPicPr>
          <p:cNvPr id="109571" name="Picture 3"/>
          <p:cNvPicPr>
            <a:picLocks noChangeAspect="1"/>
          </p:cNvPicPr>
          <p:nvPr/>
        </p:nvPicPr>
        <p:blipFill>
          <a:blip r:embed="rId2"/>
          <a:srcRect/>
          <a:stretch>
            <a:fillRect/>
          </a:stretch>
        </p:blipFill>
        <p:spPr bwMode="auto">
          <a:xfrm>
            <a:off x="4244975" y="2014538"/>
            <a:ext cx="4410075" cy="38227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pPr eaLnBrk="1" fontAlgn="auto" hangingPunct="1">
              <a:spcAft>
                <a:spcPts val="0"/>
              </a:spcAft>
              <a:defRPr/>
            </a:pPr>
            <a:r>
              <a:rPr lang="en-US" dirty="0" smtClean="0"/>
              <a:t>Reporting</a:t>
            </a:r>
            <a:endParaRPr lang="en-US" dirty="0"/>
          </a:p>
        </p:txBody>
      </p:sp>
      <p:sp>
        <p:nvSpPr>
          <p:cNvPr id="110594" name="Content Placeholder 2"/>
          <p:cNvSpPr>
            <a:spLocks noGrp="1"/>
          </p:cNvSpPr>
          <p:nvPr>
            <p:ph idx="1"/>
          </p:nvPr>
        </p:nvSpPr>
        <p:spPr>
          <a:xfrm>
            <a:off x="509588" y="2336800"/>
            <a:ext cx="2705100" cy="3598863"/>
          </a:xfrm>
        </p:spPr>
        <p:txBody>
          <a:bodyPr/>
          <a:lstStyle/>
          <a:p>
            <a:pPr eaLnBrk="1" hangingPunct="1"/>
            <a:r>
              <a:rPr lang="en-US" smtClean="0"/>
              <a:t>Via salesforce only</a:t>
            </a:r>
          </a:p>
        </p:txBody>
      </p:sp>
      <p:pic>
        <p:nvPicPr>
          <p:cNvPr id="110595" name="Picture 3"/>
          <p:cNvPicPr>
            <a:picLocks noChangeAspect="1"/>
          </p:cNvPicPr>
          <p:nvPr/>
        </p:nvPicPr>
        <p:blipFill>
          <a:blip r:embed="rId2"/>
          <a:srcRect/>
          <a:stretch>
            <a:fillRect/>
          </a:stretch>
        </p:blipFill>
        <p:spPr bwMode="auto">
          <a:xfrm>
            <a:off x="3795713" y="539750"/>
            <a:ext cx="4794250" cy="57912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 y="1895475"/>
            <a:ext cx="8843963" cy="677863"/>
          </a:xfrm>
        </p:spPr>
        <p:txBody>
          <a:bodyPr rtlCol="0">
            <a:noAutofit/>
          </a:bodyPr>
          <a:lstStyle/>
          <a:p>
            <a:pPr marL="0" indent="0" algn="ctr" eaLnBrk="1" fontAlgn="auto" hangingPunct="1">
              <a:spcAft>
                <a:spcPts val="0"/>
              </a:spcAft>
              <a:buFont typeface="Arial"/>
              <a:buNone/>
              <a:defRPr/>
            </a:pPr>
            <a:r>
              <a:rPr lang="en-US" sz="4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a:t>
            </a:r>
            <a:r>
              <a:rPr lang="en-US" sz="4800"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abligh.helpdesk@ahmadiyya.us</a:t>
            </a:r>
            <a:endParaRPr lang="en-US" sz="48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1618" name="Title 1"/>
          <p:cNvSpPr>
            <a:spLocks noGrp="1"/>
          </p:cNvSpPr>
          <p:nvPr>
            <p:ph type="title"/>
          </p:nvPr>
        </p:nvSpPr>
        <p:spPr>
          <a:xfrm>
            <a:off x="576263" y="200025"/>
            <a:ext cx="7323137" cy="1436688"/>
          </a:xfrm>
        </p:spPr>
        <p:txBody>
          <a:bodyPr/>
          <a:lstStyle/>
          <a:p>
            <a:pPr eaLnBrk="1" hangingPunct="1"/>
            <a:r>
              <a:rPr lang="en-US" sz="2000" b="1" smtClean="0"/>
              <a:t>You are not alone.</a:t>
            </a:r>
            <a:endParaRPr lang="en-US" sz="3600" b="1"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z="3600" smtClean="0">
                <a:latin typeface="Times New Roman" pitchFamily="18" charset="0"/>
                <a:cs typeface="Times New Roman" pitchFamily="18" charset="0"/>
              </a:rPr>
              <a:t>Approved Shura Tabligh Proposal 2016</a:t>
            </a:r>
          </a:p>
        </p:txBody>
      </p:sp>
      <p:pic>
        <p:nvPicPr>
          <p:cNvPr id="92162" name="Content Placeholder 5"/>
          <p:cNvPicPr>
            <a:picLocks noGrp="1" noChangeAspect="1"/>
          </p:cNvPicPr>
          <p:nvPr>
            <p:ph idx="1"/>
          </p:nvPr>
        </p:nvPicPr>
        <p:blipFill>
          <a:blip r:embed="rId2"/>
          <a:srcRect l="1009" r="100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Shape 98"/>
          <p:cNvPicPr preferRelativeResize="0">
            <a:picLocks noChangeAspect="1" noChangeArrowheads="1"/>
          </p:cNvPicPr>
          <p:nvPr/>
        </p:nvPicPr>
        <p:blipFill>
          <a:blip r:embed="rId3"/>
          <a:srcRect/>
          <a:stretch>
            <a:fillRect/>
          </a:stretch>
        </p:blipFill>
        <p:spPr bwMode="auto">
          <a:xfrm>
            <a:off x="695325" y="1450975"/>
            <a:ext cx="7826375" cy="4973638"/>
          </a:xfrm>
          <a:prstGeom prst="rect">
            <a:avLst/>
          </a:prstGeom>
          <a:noFill/>
          <a:ln w="9525">
            <a:noFill/>
            <a:miter lim="800000"/>
            <a:headEnd/>
            <a:tailEnd/>
          </a:ln>
        </p:spPr>
      </p:pic>
      <p:sp>
        <p:nvSpPr>
          <p:cNvPr id="57346" name="Shape 99"/>
          <p:cNvSpPr txBox="1">
            <a:spLocks noChangeArrowheads="1"/>
          </p:cNvSpPr>
          <p:nvPr/>
        </p:nvSpPr>
        <p:spPr bwMode="auto">
          <a:xfrm>
            <a:off x="714375" y="152400"/>
            <a:ext cx="7848600" cy="646113"/>
          </a:xfrm>
          <a:prstGeom prst="rect">
            <a:avLst/>
          </a:prstGeom>
          <a:noFill/>
          <a:ln w="9525">
            <a:noFill/>
            <a:miter lim="800000"/>
            <a:headEnd/>
            <a:tailEnd/>
          </a:ln>
        </p:spPr>
        <p:txBody>
          <a:bodyPr lIns="91425" tIns="45700" rIns="91425" bIns="45700"/>
          <a:lstStyle/>
          <a:p>
            <a:pPr algn="ctr">
              <a:buClr>
                <a:srgbClr val="0000FF"/>
              </a:buClr>
              <a:buSzPct val="25000"/>
              <a:buFont typeface="Arial" charset="0"/>
              <a:buNone/>
            </a:pPr>
            <a:r>
              <a:rPr lang="en-US" sz="2400" b="1" u="sng" dirty="0" smtClean="0">
                <a:solidFill>
                  <a:srgbClr val="0000FF"/>
                </a:solidFill>
                <a:ea typeface="ＭＳ Ｐゴシック" pitchFamily="34" charset="-128"/>
                <a:sym typeface="Arial" charset="0"/>
              </a:rPr>
              <a:t>September 8</a:t>
            </a:r>
            <a:r>
              <a:rPr lang="en-US" sz="2400" b="1" u="sng" baseline="30000" dirty="0" smtClean="0">
                <a:solidFill>
                  <a:srgbClr val="0000FF"/>
                </a:solidFill>
                <a:ea typeface="ＭＳ Ｐゴシック" pitchFamily="34" charset="-128"/>
                <a:sym typeface="Arial" charset="0"/>
              </a:rPr>
              <a:t>th</a:t>
            </a:r>
            <a:r>
              <a:rPr lang="en-US" sz="2400" b="1" u="sng" dirty="0" smtClean="0">
                <a:solidFill>
                  <a:srgbClr val="0000FF"/>
                </a:solidFill>
                <a:ea typeface="ＭＳ Ｐゴシック" pitchFamily="34" charset="-128"/>
                <a:sym typeface="Arial" charset="0"/>
              </a:rPr>
              <a:t>, 2017 </a:t>
            </a:r>
            <a:br>
              <a:rPr lang="en-US" sz="2400" b="1" u="sng" dirty="0" smtClean="0">
                <a:solidFill>
                  <a:srgbClr val="0000FF"/>
                </a:solidFill>
                <a:ea typeface="ＭＳ Ｐゴシック" pitchFamily="34" charset="-128"/>
                <a:sym typeface="Arial" charset="0"/>
              </a:rPr>
            </a:br>
            <a:r>
              <a:rPr lang="en-US" sz="2400" b="1" u="sng" dirty="0" smtClean="0">
                <a:solidFill>
                  <a:srgbClr val="0000FF"/>
                </a:solidFill>
                <a:ea typeface="ＭＳ Ｐゴシック" pitchFamily="34" charset="-128"/>
                <a:sym typeface="Arial" charset="0"/>
              </a:rPr>
              <a:t>Invite </a:t>
            </a:r>
            <a:r>
              <a:rPr lang="en-US" sz="2400" b="1" u="sng" dirty="0">
                <a:solidFill>
                  <a:srgbClr val="0000FF"/>
                </a:solidFill>
                <a:ea typeface="ＭＳ Ｐゴシック" pitchFamily="34" charset="-128"/>
                <a:sym typeface="Arial" charset="0"/>
              </a:rPr>
              <a:t>to Allah with wisdom and goodly exhortation</a:t>
            </a:r>
          </a:p>
        </p:txBody>
      </p:sp>
      <p:sp>
        <p:nvSpPr>
          <p:cNvPr id="57347" name="Shape 100"/>
          <p:cNvSpPr txBox="1">
            <a:spLocks noChangeArrowheads="1"/>
          </p:cNvSpPr>
          <p:nvPr/>
        </p:nvSpPr>
        <p:spPr bwMode="auto">
          <a:xfrm>
            <a:off x="3363913" y="6107113"/>
            <a:ext cx="2314575" cy="369887"/>
          </a:xfrm>
          <a:prstGeom prst="rect">
            <a:avLst/>
          </a:prstGeom>
          <a:noFill/>
          <a:ln w="9525">
            <a:solidFill>
              <a:srgbClr val="660066"/>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hape 107"/>
          <p:cNvSpPr>
            <a:spLocks noGrp="1" noChangeArrowheads="1"/>
          </p:cNvSpPr>
          <p:nvPr>
            <p:ph type="title"/>
          </p:nvPr>
        </p:nvSpPr>
        <p:spPr>
          <a:xfrm>
            <a:off x="152400" y="304800"/>
            <a:ext cx="8839200" cy="914400"/>
          </a:xfrm>
        </p:spPr>
        <p:txBody>
          <a:bodyPr tIns="45700" bIns="45700"/>
          <a:lstStyle/>
          <a:p>
            <a:pPr eaLnBrk="1" hangingPunct="1">
              <a:buClr>
                <a:srgbClr val="0000FF"/>
              </a:buClr>
              <a:buSzPct val="25000"/>
            </a:pPr>
            <a:r>
              <a:rPr lang="en-US" sz="2500" b="1" u="sng" smtClean="0">
                <a:solidFill>
                  <a:srgbClr val="0000FF"/>
                </a:solidFill>
                <a:latin typeface="Arial" charset="0"/>
                <a:ea typeface="ＭＳ Ｐゴシック" pitchFamily="34" charset="-128"/>
                <a:cs typeface="Times New Roman" pitchFamily="18" charset="0"/>
                <a:sym typeface="Arial" charset="0"/>
              </a:rPr>
              <a:t>Summary slide</a:t>
            </a:r>
            <a:br>
              <a:rPr lang="en-US" sz="2500" b="1" u="sng" smtClean="0">
                <a:solidFill>
                  <a:srgbClr val="0000FF"/>
                </a:solidFill>
                <a:latin typeface="Arial" charset="0"/>
                <a:ea typeface="ＭＳ Ｐゴシック" pitchFamily="34" charset="-128"/>
                <a:cs typeface="Times New Roman" pitchFamily="18" charset="0"/>
                <a:sym typeface="Arial" charset="0"/>
              </a:rPr>
            </a:br>
            <a:r>
              <a:rPr lang="en-US" sz="2500" b="1" u="sng" smtClean="0">
                <a:solidFill>
                  <a:srgbClr val="0000FF"/>
                </a:solidFill>
                <a:latin typeface="Arial" charset="0"/>
                <a:ea typeface="ＭＳ Ｐゴシック" pitchFamily="34" charset="-128"/>
                <a:cs typeface="Times New Roman" pitchFamily="18" charset="0"/>
                <a:sym typeface="Arial" charset="0"/>
              </a:rPr>
              <a:t>Invite to Allah with wisdom and goodly exhortation</a:t>
            </a:r>
          </a:p>
        </p:txBody>
      </p:sp>
      <p:sp>
        <p:nvSpPr>
          <p:cNvPr id="59394" name="Shape 108"/>
          <p:cNvSpPr txBox="1">
            <a:spLocks noChangeArrowheads="1"/>
          </p:cNvSpPr>
          <p:nvPr/>
        </p:nvSpPr>
        <p:spPr bwMode="auto">
          <a:xfrm>
            <a:off x="3886200" y="6411913"/>
            <a:ext cx="2276475" cy="369887"/>
          </a:xfrm>
          <a:prstGeom prst="rect">
            <a:avLst/>
          </a:prstGeom>
          <a:noFill/>
          <a:ln w="9525">
            <a:solidFill>
              <a:srgbClr val="0000FF"/>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pic>
        <p:nvPicPr>
          <p:cNvPr id="59395" name="Shape 109"/>
          <p:cNvPicPr preferRelativeResize="0">
            <a:picLocks noChangeAspect="1" noChangeArrowheads="1"/>
          </p:cNvPicPr>
          <p:nvPr/>
        </p:nvPicPr>
        <p:blipFill>
          <a:blip r:embed="rId3"/>
          <a:srcRect/>
          <a:stretch>
            <a:fillRect/>
          </a:stretch>
        </p:blipFill>
        <p:spPr bwMode="auto">
          <a:xfrm>
            <a:off x="96838" y="1192213"/>
            <a:ext cx="8875712" cy="5132387"/>
          </a:xfrm>
          <a:prstGeom prst="rect">
            <a:avLst/>
          </a:prstGeom>
          <a:noFill/>
          <a:ln w="9525">
            <a:noFill/>
            <a:miter lim="800000"/>
            <a:headEnd/>
            <a:tailEnd/>
          </a:ln>
        </p:spPr>
      </p:pic>
      <p:sp>
        <p:nvSpPr>
          <p:cNvPr id="59396" name="Shape 110"/>
          <p:cNvSpPr txBox="1">
            <a:spLocks noChangeArrowheads="1"/>
          </p:cNvSpPr>
          <p:nvPr/>
        </p:nvSpPr>
        <p:spPr bwMode="auto">
          <a:xfrm>
            <a:off x="2017713" y="1360488"/>
            <a:ext cx="6802437" cy="627062"/>
          </a:xfrm>
          <a:prstGeom prst="rect">
            <a:avLst/>
          </a:prstGeom>
          <a:solidFill>
            <a:srgbClr val="FFFFFF"/>
          </a:solidFill>
          <a:ln w="9525">
            <a:noFill/>
            <a:miter lim="800000"/>
            <a:headEnd/>
            <a:tailEnd/>
          </a:ln>
        </p:spPr>
        <p:txBody>
          <a:bodyPr lIns="91425" tIns="91425" rIns="91425" bIns="91425" anchor="ctr"/>
          <a:lstStyle/>
          <a:p>
            <a:pPr algn="ctr">
              <a:spcAft>
                <a:spcPts val="600"/>
              </a:spcAft>
              <a:buClr>
                <a:srgbClr val="000000"/>
              </a:buClr>
              <a:buSzPct val="61000"/>
            </a:pPr>
            <a:r>
              <a:rPr lang="en-US" i="1">
                <a:ea typeface="ＭＳ Ｐゴシック" pitchFamily="34" charset="-128"/>
                <a:sym typeface="Arial" charset="0"/>
              </a:rPr>
              <a:t>“Call unto the way of thy Lord with wisdom and goodly exhortation, and argue with them in a way that is best..”(Ch.16:V.126)</a:t>
            </a:r>
          </a:p>
        </p:txBody>
      </p:sp>
      <p:sp>
        <p:nvSpPr>
          <p:cNvPr id="59397" name="Shape 111"/>
          <p:cNvSpPr txBox="1">
            <a:spLocks noChangeArrowheads="1"/>
          </p:cNvSpPr>
          <p:nvPr/>
        </p:nvSpPr>
        <p:spPr bwMode="auto">
          <a:xfrm>
            <a:off x="2017713" y="2322513"/>
            <a:ext cx="6802437" cy="776287"/>
          </a:xfrm>
          <a:prstGeom prst="rect">
            <a:avLst/>
          </a:prstGeom>
          <a:solidFill>
            <a:srgbClr val="FFFFFF"/>
          </a:solidFill>
          <a:ln w="9525">
            <a:noFill/>
            <a:miter lim="800000"/>
            <a:headEnd/>
            <a:tailEnd/>
          </a:ln>
        </p:spPr>
        <p:txBody>
          <a:bodyPr lIns="91425" tIns="91425" rIns="91425" bIns="91425" anchor="ctr"/>
          <a:lstStyle/>
          <a:p>
            <a:pPr algn="ctr">
              <a:spcAft>
                <a:spcPts val="600"/>
              </a:spcAft>
              <a:buClr>
                <a:srgbClr val="000000"/>
              </a:buClr>
              <a:buSzPct val="61000"/>
              <a:buFont typeface="Arial" charset="0"/>
              <a:buNone/>
            </a:pPr>
            <a:r>
              <a:rPr lang="en-US">
                <a:solidFill>
                  <a:srgbClr val="000000"/>
                </a:solidFill>
                <a:ea typeface="ＭＳ Ｐゴシック" pitchFamily="34" charset="-128"/>
                <a:sym typeface="Arial" charset="0"/>
              </a:rPr>
              <a:t>A recommendation was included in the Majaalis-e-Shura of numerous Jamaats around the world.</a:t>
            </a:r>
          </a:p>
        </p:txBody>
      </p:sp>
      <p:sp>
        <p:nvSpPr>
          <p:cNvPr id="59398" name="Shape 112"/>
          <p:cNvSpPr txBox="1">
            <a:spLocks noChangeArrowheads="1"/>
          </p:cNvSpPr>
          <p:nvPr/>
        </p:nvSpPr>
        <p:spPr bwMode="auto">
          <a:xfrm>
            <a:off x="2017713" y="3327400"/>
            <a:ext cx="6802437" cy="776288"/>
          </a:xfrm>
          <a:prstGeom prst="rect">
            <a:avLst/>
          </a:prstGeom>
          <a:solidFill>
            <a:srgbClr val="FFFFFF"/>
          </a:solidFill>
          <a:ln w="9525">
            <a:noFill/>
            <a:miter lim="800000"/>
            <a:headEnd/>
            <a:tailEnd/>
          </a:ln>
        </p:spPr>
        <p:txBody>
          <a:bodyPr lIns="91425" tIns="91425" rIns="91425" bIns="91425" anchor="ctr"/>
          <a:lstStyle/>
          <a:p>
            <a:pPr algn="ctr">
              <a:spcAft>
                <a:spcPts val="600"/>
              </a:spcAft>
              <a:buClr>
                <a:srgbClr val="000000"/>
              </a:buClr>
              <a:buSzPct val="61000"/>
              <a:buFont typeface="Arial" charset="0"/>
              <a:buNone/>
            </a:pPr>
            <a:r>
              <a:rPr lang="en-US">
                <a:solidFill>
                  <a:srgbClr val="000000"/>
                </a:solidFill>
                <a:ea typeface="ＭＳ Ｐゴシック" pitchFamily="34" charset="-128"/>
                <a:sym typeface="Arial" charset="0"/>
              </a:rPr>
              <a:t>To expand and improve the scope of </a:t>
            </a:r>
            <a:r>
              <a:rPr lang="en-US" i="1">
                <a:solidFill>
                  <a:srgbClr val="000000"/>
                </a:solidFill>
                <a:ea typeface="ＭＳ Ｐゴシック" pitchFamily="34" charset="-128"/>
                <a:sym typeface="Arial" charset="0"/>
              </a:rPr>
              <a:t>Tabligh.</a:t>
            </a:r>
          </a:p>
        </p:txBody>
      </p:sp>
      <p:sp>
        <p:nvSpPr>
          <p:cNvPr id="59399" name="Shape 113"/>
          <p:cNvSpPr txBox="1">
            <a:spLocks noChangeArrowheads="1"/>
          </p:cNvSpPr>
          <p:nvPr/>
        </p:nvSpPr>
        <p:spPr bwMode="auto">
          <a:xfrm>
            <a:off x="2017713" y="4332288"/>
            <a:ext cx="6802437" cy="776287"/>
          </a:xfrm>
          <a:prstGeom prst="rect">
            <a:avLst/>
          </a:prstGeom>
          <a:solidFill>
            <a:srgbClr val="FFFFFF"/>
          </a:solidFill>
          <a:ln w="9525">
            <a:noFill/>
            <a:miter lim="800000"/>
            <a:headEnd/>
            <a:tailEnd/>
          </a:ln>
        </p:spPr>
        <p:txBody>
          <a:bodyPr lIns="91425" tIns="91425" rIns="91425" bIns="91425" anchor="ctr"/>
          <a:lstStyle/>
          <a:p>
            <a:pPr algn="ctr">
              <a:buClr>
                <a:srgbClr val="000000"/>
              </a:buClr>
              <a:buSzPct val="61000"/>
              <a:buFont typeface="Arial" charset="0"/>
              <a:buNone/>
            </a:pPr>
            <a:r>
              <a:rPr lang="en-US">
                <a:solidFill>
                  <a:srgbClr val="000000"/>
                </a:solidFill>
                <a:ea typeface="ＭＳ Ｐゴシック" pitchFamily="34" charset="-128"/>
                <a:sym typeface="Arial" charset="0"/>
              </a:rPr>
              <a:t>We need to make efforts towards Tabligh in the manner taught to us by Allah the Almighty.</a:t>
            </a:r>
          </a:p>
        </p:txBody>
      </p:sp>
      <p:sp>
        <p:nvSpPr>
          <p:cNvPr id="59400" name="Shape 114"/>
          <p:cNvSpPr txBox="1">
            <a:spLocks noChangeArrowheads="1"/>
          </p:cNvSpPr>
          <p:nvPr/>
        </p:nvSpPr>
        <p:spPr bwMode="auto">
          <a:xfrm>
            <a:off x="2017713" y="5337175"/>
            <a:ext cx="6802437" cy="879475"/>
          </a:xfrm>
          <a:prstGeom prst="rect">
            <a:avLst/>
          </a:prstGeom>
          <a:solidFill>
            <a:srgbClr val="FFFFFF"/>
          </a:solidFill>
          <a:ln w="9525">
            <a:noFill/>
            <a:miter lim="800000"/>
            <a:headEnd/>
            <a:tailEnd/>
          </a:ln>
        </p:spPr>
        <p:txBody>
          <a:bodyPr lIns="91425" tIns="91425" rIns="91425" bIns="91425" anchor="ctr"/>
          <a:lstStyle/>
          <a:p>
            <a:pPr algn="ctr"/>
            <a:r>
              <a:rPr lang="en-US">
                <a:solidFill>
                  <a:srgbClr val="000000"/>
                </a:solidFill>
                <a:ea typeface="ＭＳ Ｐゴシック" pitchFamily="34" charset="-128"/>
                <a:cs typeface="Overlock"/>
                <a:sym typeface="Overlock"/>
              </a:rPr>
              <a:t>‘The stronger the force of falsehood is which opposes the truth, the power and strength of the truth becomes equally greater.’</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hape 119"/>
          <p:cNvSpPr txBox="1">
            <a:spLocks noChangeArrowheads="1"/>
          </p:cNvSpPr>
          <p:nvPr/>
        </p:nvSpPr>
        <p:spPr bwMode="auto">
          <a:xfrm>
            <a:off x="46038" y="47625"/>
            <a:ext cx="1419225" cy="6184900"/>
          </a:xfrm>
          <a:prstGeom prst="rect">
            <a:avLst/>
          </a:prstGeom>
          <a:solidFill>
            <a:srgbClr val="0000FF"/>
          </a:solidFill>
          <a:ln w="25400">
            <a:solidFill>
              <a:srgbClr val="8D2701"/>
            </a:solidFill>
            <a:miter lim="8000"/>
            <a:headEnd/>
            <a:tailEnd/>
          </a:ln>
        </p:spPr>
        <p:txBody>
          <a:bodyPr lIns="91425" tIns="45700" rIns="91425" bIns="45700" anchor="ctr"/>
          <a:lstStyle/>
          <a:p>
            <a:pPr algn="ctr">
              <a:buClr>
                <a:srgbClr val="FFFFFF"/>
              </a:buClr>
              <a:buSzPct val="25000"/>
              <a:buFont typeface="Arial" charset="0"/>
              <a:buNone/>
            </a:pPr>
            <a:r>
              <a:rPr lang="en-US">
                <a:solidFill>
                  <a:srgbClr val="FFFFFF"/>
                </a:solidFill>
                <a:ea typeface="ＭＳ Ｐゴシック" pitchFamily="34" charset="-128"/>
                <a:sym typeface="Arial" charset="0"/>
              </a:rPr>
              <a:t>Invite to Allah with wisdom and goodly exhortation</a:t>
            </a:r>
          </a:p>
          <a:p>
            <a:pPr algn="ctr">
              <a:buClr>
                <a:srgbClr val="000000"/>
              </a:buClr>
              <a:buFont typeface="Calibri" pitchFamily="34" charset="0"/>
              <a:buNone/>
            </a:pPr>
            <a:endParaRPr lang="en-US">
              <a:solidFill>
                <a:srgbClr val="FFFFFF"/>
              </a:solidFill>
              <a:ea typeface="ＭＳ Ｐゴシック" pitchFamily="34" charset="-128"/>
              <a:sym typeface="Arial" charset="0"/>
            </a:endParaRPr>
          </a:p>
          <a:p>
            <a:endParaRPr lang="en-US">
              <a:solidFill>
                <a:srgbClr val="FFFFFF"/>
              </a:solidFill>
              <a:ea typeface="ＭＳ Ｐゴシック" pitchFamily="34" charset="-128"/>
              <a:sym typeface="Arial" charset="0"/>
            </a:endParaRPr>
          </a:p>
        </p:txBody>
      </p:sp>
      <p:sp>
        <p:nvSpPr>
          <p:cNvPr id="61442" name="Shape 120"/>
          <p:cNvSpPr txBox="1">
            <a:spLocks noChangeArrowheads="1"/>
          </p:cNvSpPr>
          <p:nvPr/>
        </p:nvSpPr>
        <p:spPr bwMode="auto">
          <a:xfrm>
            <a:off x="46038" y="6280150"/>
            <a:ext cx="1419225" cy="577850"/>
          </a:xfrm>
          <a:prstGeom prst="rect">
            <a:avLst/>
          </a:prstGeom>
          <a:noFill/>
          <a:ln w="19050">
            <a:solidFill>
              <a:srgbClr val="8D2701"/>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sp>
        <p:nvSpPr>
          <p:cNvPr id="61443" name="Shape 121"/>
          <p:cNvSpPr>
            <a:spLocks noChangeArrowheads="1"/>
          </p:cNvSpPr>
          <p:nvPr/>
        </p:nvSpPr>
        <p:spPr bwMode="auto">
          <a:xfrm>
            <a:off x="1778000" y="2478088"/>
            <a:ext cx="3489325" cy="1731962"/>
          </a:xfrm>
          <a:prstGeom prst="roundRect">
            <a:avLst>
              <a:gd name="adj" fmla="val 16667"/>
            </a:avLst>
          </a:prstGeom>
          <a:solidFill>
            <a:srgbClr val="F3F3F3"/>
          </a:solidFill>
          <a:ln w="19050">
            <a:solidFill>
              <a:srgbClr val="666666"/>
            </a:solidFill>
            <a:round/>
            <a:headEnd/>
            <a:tailEnd/>
          </a:ln>
        </p:spPr>
        <p:txBody>
          <a:bodyPr lIns="91425" tIns="91425" rIns="91425" bIns="91425" anchor="ctr"/>
          <a:lstStyle/>
          <a:p>
            <a:pPr algn="ctr"/>
            <a:endParaRPr lang="en-US">
              <a:solidFill>
                <a:srgbClr val="0000FF"/>
              </a:solidFill>
              <a:latin typeface="Calibri" pitchFamily="34" charset="0"/>
            </a:endParaRPr>
          </a:p>
        </p:txBody>
      </p:sp>
      <p:sp>
        <p:nvSpPr>
          <p:cNvPr id="61444" name="Shape 122"/>
          <p:cNvSpPr>
            <a:spLocks noChangeArrowheads="1"/>
          </p:cNvSpPr>
          <p:nvPr/>
        </p:nvSpPr>
        <p:spPr bwMode="auto">
          <a:xfrm>
            <a:off x="1778000" y="4325938"/>
            <a:ext cx="3524250" cy="2289175"/>
          </a:xfrm>
          <a:prstGeom prst="roundRect">
            <a:avLst>
              <a:gd name="adj" fmla="val 16667"/>
            </a:avLst>
          </a:prstGeom>
          <a:solidFill>
            <a:srgbClr val="F3F3F3"/>
          </a:solidFill>
          <a:ln w="19050">
            <a:solidFill>
              <a:srgbClr val="666666"/>
            </a:solidFill>
            <a:round/>
            <a:headEnd/>
            <a:tailEnd/>
          </a:ln>
        </p:spPr>
        <p:txBody>
          <a:bodyPr lIns="91425" tIns="91425" rIns="91425" bIns="91425" anchor="ctr"/>
          <a:lstStyle/>
          <a:p>
            <a:pPr algn="ctr"/>
            <a:endParaRPr lang="en-US">
              <a:solidFill>
                <a:srgbClr val="0000FF"/>
              </a:solidFill>
              <a:latin typeface="Calibri" pitchFamily="34" charset="0"/>
            </a:endParaRPr>
          </a:p>
        </p:txBody>
      </p:sp>
      <p:sp>
        <p:nvSpPr>
          <p:cNvPr id="61445" name="Shape 123"/>
          <p:cNvSpPr>
            <a:spLocks noChangeArrowheads="1"/>
          </p:cNvSpPr>
          <p:nvPr/>
        </p:nvSpPr>
        <p:spPr bwMode="auto">
          <a:xfrm>
            <a:off x="5407025" y="4325938"/>
            <a:ext cx="3525838" cy="2289175"/>
          </a:xfrm>
          <a:prstGeom prst="roundRect">
            <a:avLst>
              <a:gd name="adj" fmla="val 16667"/>
            </a:avLst>
          </a:prstGeom>
          <a:solidFill>
            <a:srgbClr val="F3F3F3"/>
          </a:solidFill>
          <a:ln w="19050">
            <a:solidFill>
              <a:srgbClr val="666666"/>
            </a:solidFill>
            <a:round/>
            <a:headEnd/>
            <a:tailEnd/>
          </a:ln>
        </p:spPr>
        <p:txBody>
          <a:bodyPr lIns="91425" tIns="91425" rIns="91425" bIns="91425" anchor="ctr"/>
          <a:lstStyle/>
          <a:p>
            <a:pPr algn="ctr"/>
            <a:endParaRPr lang="en-US">
              <a:solidFill>
                <a:srgbClr val="0000FF"/>
              </a:solidFill>
              <a:latin typeface="Calibri" pitchFamily="34" charset="0"/>
            </a:endParaRPr>
          </a:p>
        </p:txBody>
      </p:sp>
      <p:sp>
        <p:nvSpPr>
          <p:cNvPr id="61446" name="Shape 124"/>
          <p:cNvSpPr>
            <a:spLocks noChangeArrowheads="1"/>
          </p:cNvSpPr>
          <p:nvPr/>
        </p:nvSpPr>
        <p:spPr bwMode="auto">
          <a:xfrm>
            <a:off x="5348288" y="2478088"/>
            <a:ext cx="3508375" cy="1711325"/>
          </a:xfrm>
          <a:prstGeom prst="roundRect">
            <a:avLst>
              <a:gd name="adj" fmla="val 16667"/>
            </a:avLst>
          </a:prstGeom>
          <a:solidFill>
            <a:srgbClr val="F3F3F3"/>
          </a:solidFill>
          <a:ln w="19050">
            <a:solidFill>
              <a:srgbClr val="666666"/>
            </a:solidFill>
            <a:round/>
            <a:headEnd/>
            <a:tailEnd/>
          </a:ln>
        </p:spPr>
        <p:txBody>
          <a:bodyPr lIns="91425" tIns="91425" rIns="91425" bIns="91425" anchor="ctr"/>
          <a:lstStyle/>
          <a:p>
            <a:pPr algn="ctr"/>
            <a:endParaRPr lang="en-US">
              <a:solidFill>
                <a:srgbClr val="0000FF"/>
              </a:solidFill>
              <a:latin typeface="Calibri" pitchFamily="34" charset="0"/>
            </a:endParaRPr>
          </a:p>
        </p:txBody>
      </p:sp>
      <p:sp>
        <p:nvSpPr>
          <p:cNvPr id="61447" name="Shape 125"/>
          <p:cNvSpPr>
            <a:spLocks noChangeArrowheads="1"/>
          </p:cNvSpPr>
          <p:nvPr/>
        </p:nvSpPr>
        <p:spPr bwMode="auto">
          <a:xfrm>
            <a:off x="2838450" y="393700"/>
            <a:ext cx="4897438" cy="1895475"/>
          </a:xfrm>
          <a:prstGeom prst="roundRect">
            <a:avLst>
              <a:gd name="adj" fmla="val 16667"/>
            </a:avLst>
          </a:prstGeom>
          <a:solidFill>
            <a:srgbClr val="F3F3F3"/>
          </a:solidFill>
          <a:ln w="19050">
            <a:solidFill>
              <a:srgbClr val="666666"/>
            </a:solidFill>
            <a:round/>
            <a:headEnd/>
            <a:tailEnd/>
          </a:ln>
        </p:spPr>
        <p:txBody>
          <a:bodyPr lIns="91425" tIns="91425" rIns="91425" bIns="91425" anchor="ctr"/>
          <a:lstStyle/>
          <a:p>
            <a:endParaRPr lang="en-US">
              <a:latin typeface="Calibri" pitchFamily="34" charset="0"/>
            </a:endParaRPr>
          </a:p>
        </p:txBody>
      </p:sp>
      <p:sp>
        <p:nvSpPr>
          <p:cNvPr id="61448" name="Shape 126"/>
          <p:cNvSpPr txBox="1">
            <a:spLocks noChangeArrowheads="1"/>
          </p:cNvSpPr>
          <p:nvPr/>
        </p:nvSpPr>
        <p:spPr bwMode="auto">
          <a:xfrm>
            <a:off x="1778000" y="2498725"/>
            <a:ext cx="3471863" cy="1711325"/>
          </a:xfrm>
          <a:prstGeom prst="rect">
            <a:avLst/>
          </a:prstGeom>
          <a:noFill/>
          <a:ln w="9525">
            <a:noFill/>
            <a:miter lim="800000"/>
            <a:headEnd/>
            <a:tailEnd/>
          </a:ln>
        </p:spPr>
        <p:txBody>
          <a:bodyPr lIns="91425" tIns="91425" rIns="91425" bIns="91425" anchor="ctr"/>
          <a:lstStyle/>
          <a:p>
            <a:pPr algn="ctr">
              <a:spcAft>
                <a:spcPts val="600"/>
              </a:spcAft>
            </a:pPr>
            <a:r>
              <a:rPr lang="en-US">
                <a:solidFill>
                  <a:srgbClr val="0000FF"/>
                </a:solidFill>
                <a:ea typeface="ＭＳ Ｐゴシック" pitchFamily="34" charset="-128"/>
                <a:sym typeface="Arial" charset="0"/>
              </a:rPr>
              <a:t>A recommendation was included in the Majalis-e-Shura of numerous Jamaats around the world.</a:t>
            </a:r>
          </a:p>
        </p:txBody>
      </p:sp>
      <p:sp>
        <p:nvSpPr>
          <p:cNvPr id="61449" name="Shape 127"/>
          <p:cNvSpPr txBox="1">
            <a:spLocks noChangeArrowheads="1"/>
          </p:cNvSpPr>
          <p:nvPr/>
        </p:nvSpPr>
        <p:spPr bwMode="auto">
          <a:xfrm>
            <a:off x="5348288" y="2498725"/>
            <a:ext cx="3489325" cy="1711325"/>
          </a:xfrm>
          <a:prstGeom prst="rect">
            <a:avLst/>
          </a:prstGeom>
          <a:noFill/>
          <a:ln w="9525">
            <a:noFill/>
            <a:miter lim="800000"/>
            <a:headEnd/>
            <a:tailEnd/>
          </a:ln>
        </p:spPr>
        <p:txBody>
          <a:bodyPr lIns="91425" tIns="91425" rIns="91425" bIns="91425" anchor="ctr"/>
          <a:lstStyle/>
          <a:p>
            <a:pPr algn="ctr">
              <a:spcAft>
                <a:spcPts val="600"/>
              </a:spcAft>
              <a:buClr>
                <a:srgbClr val="000000"/>
              </a:buClr>
              <a:buSzPct val="61000"/>
              <a:buFont typeface="Arial" charset="0"/>
              <a:buNone/>
            </a:pPr>
            <a:r>
              <a:rPr lang="en-US">
                <a:solidFill>
                  <a:srgbClr val="0000FF"/>
                </a:solidFill>
                <a:ea typeface="ＭＳ Ｐゴシック" pitchFamily="34" charset="-128"/>
                <a:sym typeface="Arial" charset="0"/>
              </a:rPr>
              <a:t>The recommendation was how to expand and improve the scope of </a:t>
            </a:r>
            <a:r>
              <a:rPr lang="en-US" i="1">
                <a:solidFill>
                  <a:srgbClr val="0000FF"/>
                </a:solidFill>
                <a:ea typeface="ＭＳ Ｐゴシック" pitchFamily="34" charset="-128"/>
                <a:sym typeface="Arial" charset="0"/>
              </a:rPr>
              <a:t>Tabligh </a:t>
            </a:r>
            <a:r>
              <a:rPr lang="en-US">
                <a:solidFill>
                  <a:srgbClr val="0000FF"/>
                </a:solidFill>
                <a:ea typeface="ＭＳ Ｐゴシック" pitchFamily="34" charset="-128"/>
                <a:sym typeface="Arial" charset="0"/>
              </a:rPr>
              <a:t>to spread the true message of Islam to the widest cross section of people possible within each country.</a:t>
            </a:r>
          </a:p>
        </p:txBody>
      </p:sp>
      <p:sp>
        <p:nvSpPr>
          <p:cNvPr id="61450" name="Shape 128"/>
          <p:cNvSpPr txBox="1">
            <a:spLocks noChangeArrowheads="1"/>
          </p:cNvSpPr>
          <p:nvPr/>
        </p:nvSpPr>
        <p:spPr bwMode="auto">
          <a:xfrm>
            <a:off x="1778000" y="4325938"/>
            <a:ext cx="3543300" cy="2289175"/>
          </a:xfrm>
          <a:prstGeom prst="rect">
            <a:avLst/>
          </a:prstGeom>
          <a:noFill/>
          <a:ln w="9525">
            <a:noFill/>
            <a:miter lim="800000"/>
            <a:headEnd/>
            <a:tailEnd/>
          </a:ln>
        </p:spPr>
        <p:txBody>
          <a:bodyPr lIns="91425" tIns="91425" rIns="91425" bIns="91425" anchor="ctr"/>
          <a:lstStyle/>
          <a:p>
            <a:pPr algn="ctr">
              <a:spcAft>
                <a:spcPts val="600"/>
              </a:spcAft>
              <a:buClr>
                <a:srgbClr val="000000"/>
              </a:buClr>
              <a:buSzPct val="61000"/>
              <a:buFont typeface="Arial" charset="0"/>
              <a:buNone/>
            </a:pPr>
            <a:r>
              <a:rPr lang="en-US">
                <a:solidFill>
                  <a:srgbClr val="0000FF"/>
                </a:solidFill>
                <a:ea typeface="ＭＳ Ｐゴシック" pitchFamily="34" charset="-128"/>
                <a:sym typeface="Arial" charset="0"/>
              </a:rPr>
              <a:t>I would like to draw the attention of every office holder that they should extend complete cooperation to the Tabligh Secretaries for the implementation of this proposal within their Jamaat.</a:t>
            </a:r>
          </a:p>
        </p:txBody>
      </p:sp>
      <p:sp>
        <p:nvSpPr>
          <p:cNvPr id="61451" name="Shape 129"/>
          <p:cNvSpPr txBox="1">
            <a:spLocks noChangeArrowheads="1"/>
          </p:cNvSpPr>
          <p:nvPr/>
        </p:nvSpPr>
        <p:spPr bwMode="auto">
          <a:xfrm>
            <a:off x="5407025" y="4325938"/>
            <a:ext cx="3506788" cy="2289175"/>
          </a:xfrm>
          <a:prstGeom prst="rect">
            <a:avLst/>
          </a:prstGeom>
          <a:noFill/>
          <a:ln w="9525">
            <a:noFill/>
            <a:miter lim="800000"/>
            <a:headEnd/>
            <a:tailEnd/>
          </a:ln>
        </p:spPr>
        <p:txBody>
          <a:bodyPr lIns="91425" tIns="91425" rIns="91425" bIns="91425" anchor="ctr"/>
          <a:lstStyle/>
          <a:p>
            <a:pPr algn="ctr">
              <a:spcAft>
                <a:spcPts val="600"/>
              </a:spcAft>
              <a:buClr>
                <a:srgbClr val="000000"/>
              </a:buClr>
              <a:buSzPct val="61000"/>
              <a:buFont typeface="Arial" charset="0"/>
              <a:buNone/>
            </a:pPr>
            <a:r>
              <a:rPr lang="en-US">
                <a:solidFill>
                  <a:srgbClr val="0000FF"/>
                </a:solidFill>
                <a:ea typeface="ＭＳ Ｐゴシック" pitchFamily="34" charset="-128"/>
                <a:sym typeface="Arial" charset="0"/>
              </a:rPr>
              <a:t>It is the duty of the National Secretary Tabligh to send the established programme of action to the Tabligh secretaries of the local Jamaats. Further, they should ensure that the plan of action is conveyed to every member of the Jamaat</a:t>
            </a:r>
          </a:p>
        </p:txBody>
      </p:sp>
      <p:sp>
        <p:nvSpPr>
          <p:cNvPr id="61452" name="Shape 130"/>
          <p:cNvSpPr txBox="1">
            <a:spLocks noChangeArrowheads="1"/>
          </p:cNvSpPr>
          <p:nvPr/>
        </p:nvSpPr>
        <p:spPr bwMode="auto">
          <a:xfrm>
            <a:off x="2838450" y="468313"/>
            <a:ext cx="4873625" cy="1820862"/>
          </a:xfrm>
          <a:prstGeom prst="rect">
            <a:avLst/>
          </a:prstGeom>
          <a:noFill/>
          <a:ln w="9525">
            <a:noFill/>
            <a:miter lim="800000"/>
            <a:headEnd/>
            <a:tailEnd/>
          </a:ln>
        </p:spPr>
        <p:txBody>
          <a:bodyPr lIns="91425" tIns="91425" rIns="91425" bIns="91425" anchor="ctr"/>
          <a:lstStyle/>
          <a:p>
            <a:pPr algn="ctr">
              <a:spcAft>
                <a:spcPts val="600"/>
              </a:spcAft>
              <a:buClr>
                <a:srgbClr val="000000"/>
              </a:buClr>
              <a:buSzPct val="61000"/>
              <a:buFont typeface="Arial" charset="0"/>
              <a:buNone/>
            </a:pPr>
            <a:r>
              <a:rPr lang="en-US" i="1">
                <a:solidFill>
                  <a:srgbClr val="0000FF"/>
                </a:solidFill>
                <a:ea typeface="ＭＳ Ｐゴシック" pitchFamily="34" charset="-128"/>
                <a:sym typeface="Arial" charset="0"/>
              </a:rPr>
              <a:t>“Call unto the way of thy Lord with wisdom and goodly exhortation, and argue with them in a way that is best. Surely, thy Lord knows best who has strayed from His way; and He knows those who are rightly guided.” (Ch.16:V.126)</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txBox="1">
            <a:spLocks noChangeArrowheads="1"/>
          </p:cNvSpPr>
          <p:nvPr/>
        </p:nvSpPr>
        <p:spPr bwMode="auto">
          <a:xfrm>
            <a:off x="1692275" y="212725"/>
            <a:ext cx="4330700" cy="1804988"/>
          </a:xfrm>
          <a:prstGeom prst="rect">
            <a:avLst/>
          </a:prstGeom>
          <a:solidFill>
            <a:srgbClr val="0000FF"/>
          </a:solidFill>
          <a:ln w="19050">
            <a:solidFill>
              <a:srgbClr val="0000FF"/>
            </a:solidFill>
            <a:miter lim="8000"/>
            <a:headEnd/>
            <a:tailEnd/>
          </a:ln>
          <a:effectLst>
            <a:outerShdw blurRad="63500" dist="20000" dir="5400000" rotWithShape="0">
              <a:srgbClr val="000000">
                <a:alpha val="37650"/>
              </a:srgbClr>
            </a:outerShdw>
          </a:effectLst>
        </p:spPr>
        <p:txBody>
          <a:bodyPr lIns="91425" tIns="45700" rIns="91425" bIns="45700"/>
          <a:lstStyle/>
          <a:p>
            <a:pPr algn="ctr" fontAlgn="auto">
              <a:spcBef>
                <a:spcPts val="0"/>
              </a:spcBef>
              <a:spcAft>
                <a:spcPts val="600"/>
              </a:spcAft>
              <a:buClr>
                <a:schemeClr val="dk1"/>
              </a:buClr>
              <a:buSzPct val="61111"/>
              <a:buFont typeface="Arial"/>
              <a:buNone/>
              <a:defRPr/>
            </a:pPr>
            <a:r>
              <a:rPr lang="en-US" kern="0">
                <a:solidFill>
                  <a:srgbClr val="FFFFFF"/>
                </a:solidFill>
                <a:latin typeface="Arial"/>
                <a:ea typeface="Arial"/>
                <a:cs typeface="Arial"/>
                <a:sym typeface="Arial"/>
              </a:rPr>
              <a:t> Most of all understand the guidance given by Allah the Almighty in this verse and every Tabligh Secretary, every office holder and every </a:t>
            </a:r>
            <a:r>
              <a:rPr lang="en-US" u="sng" kern="0">
                <a:solidFill>
                  <a:srgbClr val="FFFFFF"/>
                </a:solidFill>
                <a:latin typeface="Arial"/>
                <a:ea typeface="Arial"/>
                <a:cs typeface="Arial"/>
                <a:sym typeface="Arial"/>
              </a:rPr>
              <a:t>Daeyaan Khasoosi</a:t>
            </a:r>
            <a:r>
              <a:rPr lang="en-US" kern="0">
                <a:solidFill>
                  <a:srgbClr val="FFFFFF"/>
                </a:solidFill>
                <a:latin typeface="Arial"/>
                <a:ea typeface="Arial"/>
                <a:cs typeface="Arial"/>
                <a:sym typeface="Arial"/>
              </a:rPr>
              <a:t> (specialist preacher) should act accordingly.</a:t>
            </a:r>
          </a:p>
        </p:txBody>
      </p:sp>
      <p:sp>
        <p:nvSpPr>
          <p:cNvPr id="136" name="Shape 136"/>
          <p:cNvSpPr txBox="1">
            <a:spLocks noChangeArrowheads="1"/>
          </p:cNvSpPr>
          <p:nvPr/>
        </p:nvSpPr>
        <p:spPr bwMode="auto">
          <a:xfrm>
            <a:off x="6194425" y="750888"/>
            <a:ext cx="2708275" cy="5748337"/>
          </a:xfrm>
          <a:prstGeom prst="rect">
            <a:avLst/>
          </a:prstGeom>
          <a:solidFill>
            <a:srgbClr val="FFFFFF"/>
          </a:solidFill>
          <a:ln w="19050">
            <a:solidFill>
              <a:srgbClr val="000000"/>
            </a:solidFill>
            <a:miter lim="8000"/>
            <a:headEnd/>
            <a:tailEnd/>
          </a:ln>
          <a:effectLst>
            <a:outerShdw blurRad="63500" dist="20000" dir="5400000" rotWithShape="0">
              <a:srgbClr val="000000">
                <a:alpha val="37650"/>
              </a:srgbClr>
            </a:outerShdw>
          </a:effectLst>
        </p:spPr>
        <p:txBody>
          <a:bodyPr lIns="91425" tIns="45700" rIns="91425" bIns="45700"/>
          <a:lstStyle>
            <a:lvl1pPr>
              <a:defRPr sz="1400">
                <a:solidFill>
                  <a:srgbClr val="000000"/>
                </a:solidFill>
                <a:latin typeface="Arial" charset="0"/>
                <a:ea typeface="ＭＳ Ｐゴシック"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fontAlgn="auto">
              <a:spcBef>
                <a:spcPts val="0"/>
              </a:spcBef>
              <a:spcAft>
                <a:spcPts val="600"/>
              </a:spcAft>
              <a:buClr>
                <a:srgbClr val="000000"/>
              </a:buClr>
              <a:buSzPct val="61000"/>
              <a:buFont typeface="Arial" charset="0"/>
              <a:buNone/>
              <a:defRPr/>
            </a:pPr>
            <a:r>
              <a:rPr lang="en-US" sz="1800" smtClean="0">
                <a:solidFill>
                  <a:srgbClr val="0000FF"/>
                </a:solidFill>
              </a:rPr>
              <a:t>You should be aware of where in our literature and websites the intellectual responses to their questions can be obtained from.</a:t>
            </a:r>
          </a:p>
          <a:p>
            <a:pPr algn="ctr" fontAlgn="auto">
              <a:spcBef>
                <a:spcPts val="0"/>
              </a:spcBef>
              <a:spcAft>
                <a:spcPts val="600"/>
              </a:spcAft>
              <a:buClr>
                <a:srgbClr val="000000"/>
              </a:buClr>
              <a:buFont typeface="Arial" charset="0"/>
              <a:buNone/>
              <a:defRPr/>
            </a:pPr>
            <a:endParaRPr lang="en-US" sz="1800" smtClean="0">
              <a:solidFill>
                <a:srgbClr val="0000FF"/>
              </a:solidFill>
            </a:endParaRPr>
          </a:p>
          <a:p>
            <a:pPr algn="ctr" fontAlgn="auto">
              <a:spcBef>
                <a:spcPts val="0"/>
              </a:spcBef>
              <a:spcAft>
                <a:spcPts val="0"/>
              </a:spcAft>
              <a:buClr>
                <a:srgbClr val="000000"/>
              </a:buClr>
              <a:buSzPct val="61000"/>
              <a:buFont typeface="Arial" charset="0"/>
              <a:buNone/>
              <a:defRPr/>
            </a:pPr>
            <a:r>
              <a:rPr lang="en-US" sz="1800" i="1" smtClean="0">
                <a:solidFill>
                  <a:srgbClr val="0000FF"/>
                </a:solidFill>
              </a:rPr>
              <a:t>Tabligh</a:t>
            </a:r>
            <a:r>
              <a:rPr lang="en-US" sz="1800" smtClean="0">
                <a:solidFill>
                  <a:srgbClr val="0000FF"/>
                </a:solidFill>
              </a:rPr>
              <a:t> [outreach] department that they should - considering the current trends - compile such allegations and their rebuttals and make them available to the </a:t>
            </a:r>
            <a:r>
              <a:rPr lang="en-US" sz="1800" i="1" smtClean="0">
                <a:solidFill>
                  <a:srgbClr val="0000FF"/>
                </a:solidFill>
              </a:rPr>
              <a:t>Jama’ats</a:t>
            </a:r>
            <a:r>
              <a:rPr lang="en-US" sz="1800" smtClean="0">
                <a:solidFill>
                  <a:srgbClr val="0000FF"/>
                </a:solidFill>
              </a:rPr>
              <a:t> so that the maximum number of people may have intellectual and strong arguments at their disposal.</a:t>
            </a:r>
          </a:p>
        </p:txBody>
      </p:sp>
      <p:sp>
        <p:nvSpPr>
          <p:cNvPr id="138" name="Shape 138"/>
          <p:cNvSpPr txBox="1"/>
          <p:nvPr/>
        </p:nvSpPr>
        <p:spPr>
          <a:xfrm>
            <a:off x="1692275" y="2287588"/>
            <a:ext cx="4130675" cy="4281487"/>
          </a:xfrm>
          <a:prstGeom prst="round2DiagRect">
            <a:avLst/>
          </a:prstGeom>
          <a:ln/>
        </p:spPr>
        <p:style>
          <a:lnRef idx="2">
            <a:schemeClr val="dk1"/>
          </a:lnRef>
          <a:fillRef idx="1">
            <a:schemeClr val="lt1"/>
          </a:fillRef>
          <a:effectRef idx="0">
            <a:schemeClr val="dk1"/>
          </a:effectRef>
          <a:fontRef idx="minor">
            <a:schemeClr val="dk1"/>
          </a:fontRef>
        </p:style>
        <p:txBody>
          <a:bodyPr lIns="91425" tIns="91425" rIns="91425" bIns="91425" anchor="ctr"/>
          <a:lstStyle/>
          <a:p>
            <a:pPr algn="ctr" fontAlgn="auto">
              <a:spcBef>
                <a:spcPts val="0"/>
              </a:spcBef>
              <a:spcAft>
                <a:spcPts val="600"/>
              </a:spcAft>
              <a:defRPr/>
            </a:pPr>
            <a:r>
              <a:rPr lang="en-US">
                <a:solidFill>
                  <a:srgbClr val="000000"/>
                </a:solidFill>
                <a:latin typeface="Arial" charset="0"/>
                <a:ea typeface="ＭＳ Ｐゴシック" charset="0"/>
                <a:cs typeface="Arial" charset="0"/>
              </a:rPr>
              <a:t>We need to make                         efforts towards Tabligh in                   the manner taught to us by Allah      the Almighty. </a:t>
            </a:r>
          </a:p>
          <a:p>
            <a:pPr algn="ctr" fontAlgn="auto">
              <a:spcBef>
                <a:spcPts val="0"/>
              </a:spcBef>
              <a:spcAft>
                <a:spcPts val="600"/>
              </a:spcAft>
              <a:defRPr/>
            </a:pPr>
            <a:r>
              <a:rPr lang="en-US">
                <a:solidFill>
                  <a:srgbClr val="000000"/>
                </a:solidFill>
                <a:latin typeface="Arial" charset="0"/>
                <a:ea typeface="ＭＳ Ｐゴシック" charset="0"/>
                <a:cs typeface="Arial" charset="0"/>
              </a:rPr>
              <a:t>Firstly, Allah the Almighty says to carry out Tabligh using wisdom </a:t>
            </a:r>
            <a:r>
              <a:rPr lang="en-US" i="1">
                <a:solidFill>
                  <a:srgbClr val="000000"/>
                </a:solidFill>
                <a:latin typeface="Arial" charset="0"/>
                <a:ea typeface="ＭＳ Ｐゴシック" charset="0"/>
                <a:cs typeface="Arial" charset="0"/>
              </a:rPr>
              <a:t>(hiqmah)</a:t>
            </a:r>
            <a:r>
              <a:rPr lang="en-US">
                <a:solidFill>
                  <a:srgbClr val="000000"/>
                </a:solidFill>
                <a:latin typeface="Arial" charset="0"/>
                <a:ea typeface="ＭＳ Ｐゴシック" charset="0"/>
                <a:cs typeface="Arial" charset="0"/>
              </a:rPr>
              <a:t>. </a:t>
            </a:r>
            <a:r>
              <a:rPr lang="en-US" i="1">
                <a:solidFill>
                  <a:srgbClr val="000000"/>
                </a:solidFill>
                <a:latin typeface="Arial" charset="0"/>
                <a:ea typeface="ＭＳ Ｐゴシック" charset="0"/>
                <a:cs typeface="Arial" charset="0"/>
              </a:rPr>
              <a:t>Hiqmah</a:t>
            </a:r>
            <a:r>
              <a:rPr lang="en-US">
                <a:solidFill>
                  <a:srgbClr val="000000"/>
                </a:solidFill>
                <a:latin typeface="Arial" charset="0"/>
                <a:ea typeface="ＭＳ Ｐゴシック" charset="0"/>
                <a:cs typeface="Arial" charset="0"/>
              </a:rPr>
              <a:t> is knowledge; also denotes ‘a resolute and firm word’ and ‘a conclusive argument, not requiring yet further proofs to establish its validity.’ It also denotes ‘fairness’; also denotes ‘forbearance and clemency’; also denotes ‘prophethood’; it is to refrain from ignorance</a:t>
            </a:r>
          </a:p>
        </p:txBody>
      </p:sp>
      <p:sp>
        <p:nvSpPr>
          <p:cNvPr id="63492" name="Shape 139"/>
          <p:cNvSpPr txBox="1">
            <a:spLocks noChangeArrowheads="1"/>
          </p:cNvSpPr>
          <p:nvPr/>
        </p:nvSpPr>
        <p:spPr bwMode="auto">
          <a:xfrm>
            <a:off x="46038" y="47625"/>
            <a:ext cx="1419225" cy="6184900"/>
          </a:xfrm>
          <a:prstGeom prst="rect">
            <a:avLst/>
          </a:prstGeom>
          <a:solidFill>
            <a:srgbClr val="0000FF"/>
          </a:solidFill>
          <a:ln w="25400">
            <a:solidFill>
              <a:srgbClr val="8D2701"/>
            </a:solidFill>
            <a:miter lim="8000"/>
            <a:headEnd/>
            <a:tailEnd/>
          </a:ln>
        </p:spPr>
        <p:txBody>
          <a:bodyPr lIns="91425" tIns="45700" rIns="91425" bIns="45700" anchor="ctr"/>
          <a:lstStyle/>
          <a:p>
            <a:pPr algn="ctr">
              <a:buClr>
                <a:srgbClr val="FFFFFF"/>
              </a:buClr>
              <a:buSzPct val="25000"/>
              <a:buFont typeface="Arial" charset="0"/>
              <a:buNone/>
            </a:pPr>
            <a:r>
              <a:rPr lang="en-US">
                <a:solidFill>
                  <a:srgbClr val="FFFFFF"/>
                </a:solidFill>
                <a:ea typeface="ＭＳ Ｐゴシック" pitchFamily="34" charset="-128"/>
                <a:sym typeface="Arial" charset="0"/>
              </a:rPr>
              <a:t>Invite to Allah with wisdom and goodly exhortation</a:t>
            </a:r>
          </a:p>
          <a:p>
            <a:pPr algn="ctr">
              <a:buClr>
                <a:srgbClr val="000000"/>
              </a:buClr>
              <a:buFont typeface="Calibri" pitchFamily="34" charset="0"/>
              <a:buNone/>
            </a:pPr>
            <a:endParaRPr lang="en-US">
              <a:solidFill>
                <a:srgbClr val="FFFFFF"/>
              </a:solidFill>
              <a:ea typeface="ＭＳ Ｐゴシック" pitchFamily="34" charset="-128"/>
              <a:sym typeface="Arial" charset="0"/>
            </a:endParaRPr>
          </a:p>
          <a:p>
            <a:endParaRPr lang="en-US">
              <a:solidFill>
                <a:srgbClr val="FFFFFF"/>
              </a:solidFill>
              <a:ea typeface="ＭＳ Ｐゴシック" pitchFamily="34" charset="-128"/>
              <a:sym typeface="Arial" charset="0"/>
            </a:endParaRPr>
          </a:p>
        </p:txBody>
      </p:sp>
      <p:sp>
        <p:nvSpPr>
          <p:cNvPr id="63493" name="Shape 140"/>
          <p:cNvSpPr txBox="1">
            <a:spLocks noChangeArrowheads="1"/>
          </p:cNvSpPr>
          <p:nvPr/>
        </p:nvSpPr>
        <p:spPr bwMode="auto">
          <a:xfrm>
            <a:off x="46038" y="6280150"/>
            <a:ext cx="1419225" cy="577850"/>
          </a:xfrm>
          <a:prstGeom prst="rect">
            <a:avLst/>
          </a:prstGeom>
          <a:noFill/>
          <a:ln w="19050">
            <a:solidFill>
              <a:srgbClr val="8D2701"/>
            </a:solidFill>
            <a:miter lim="8000"/>
            <a:headEnd/>
            <a:tailEnd/>
          </a:ln>
        </p:spPr>
        <p:txBody>
          <a:bodyPr lIns="91425" tIns="45700" rIns="91425" bIns="45700"/>
          <a:lstStyle/>
          <a:p>
            <a:pPr algn="ctr">
              <a:buClr>
                <a:srgbClr val="000000"/>
              </a:buClr>
              <a:buSzPct val="25000"/>
              <a:buFont typeface="Arial" charset="0"/>
              <a:buNone/>
            </a:pPr>
            <a:r>
              <a:rPr lang="en-US">
                <a:solidFill>
                  <a:srgbClr val="000000"/>
                </a:solidFill>
                <a:ea typeface="ＭＳ Ｐゴシック" pitchFamily="34" charset="-128"/>
                <a:sym typeface="Arial" charset="0"/>
              </a:rPr>
              <a:t>September 8th 2017</a:t>
            </a:r>
          </a:p>
        </p:txBody>
      </p:sp>
    </p:spTree>
  </p:cSld>
  <p:clrMapOvr>
    <a:masterClrMapping/>
  </p:clrMapOvr>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7563</TotalTime>
  <Words>1996</Words>
  <Application>Microsoft Macintosh PowerPoint</Application>
  <PresentationFormat>On-screen Show (4:3)</PresentationFormat>
  <Paragraphs>244</Paragraphs>
  <Slides>48</Slides>
  <Notes>8</Notes>
  <HiddenSlides>0</HiddenSlides>
  <MMClips>0</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Office Theme</vt:lpstr>
      <vt:lpstr>1_Office Theme</vt:lpstr>
      <vt:lpstr>2_Office Theme</vt:lpstr>
      <vt:lpstr>Wood Type</vt:lpstr>
      <vt:lpstr>In the Name of Allah, the Gracious, the Merciful  National Tabligh Department, USA</vt:lpstr>
      <vt:lpstr>Regional Tabligh Program 11/18/2017</vt:lpstr>
      <vt:lpstr>H u z o o r  A q d a s Message to USA</vt:lpstr>
      <vt:lpstr>H u z o o r  A q d a s (Message for USA July 2016) </vt:lpstr>
      <vt:lpstr>Approved Shura Tabligh Proposal 2016</vt:lpstr>
      <vt:lpstr>PowerPoint Presentation</vt:lpstr>
      <vt:lpstr>Summary slide Invite to Allah with wisdom and goodly exhortation</vt:lpstr>
      <vt:lpstr>PowerPoint Presentation</vt:lpstr>
      <vt:lpstr>PowerPoint Presentation</vt:lpstr>
      <vt:lpstr>Title </vt:lpstr>
      <vt:lpstr>PowerPoint Presentation</vt:lpstr>
      <vt:lpstr>PowerPoint Presentation</vt:lpstr>
      <vt:lpstr>PowerPoint Presentation</vt:lpstr>
      <vt:lpstr>Workshop 1 - What would you like to accomplish today</vt:lpstr>
      <vt:lpstr>What would you like to accomplish today?</vt:lpstr>
      <vt:lpstr>Tabligh Projects for 2017 for your local Jamaat and each member</vt:lpstr>
      <vt:lpstr>Programs 2017</vt:lpstr>
      <vt:lpstr>Program #1 – Coffee Cake and True Islam</vt:lpstr>
      <vt:lpstr>Program #2 - Tabligh In Neighborhoods </vt:lpstr>
      <vt:lpstr>Program #3 - Tabligh to Ethnic Communities</vt:lpstr>
      <vt:lpstr>Group Exercise</vt:lpstr>
      <vt:lpstr>Last year – 2016-2017  Report</vt:lpstr>
      <vt:lpstr>Two guiding principles</vt:lpstr>
      <vt:lpstr>Pre July 2016 Tabligh programs</vt:lpstr>
      <vt:lpstr>Current Tabligh Pipeline Workflow</vt:lpstr>
      <vt:lpstr>Performance: July 2016 – June 2017</vt:lpstr>
      <vt:lpstr>Performance: July 2016 – June 2017</vt:lpstr>
      <vt:lpstr>Performance: July 2016 – June 2017</vt:lpstr>
      <vt:lpstr>Approved Shura Proposals</vt:lpstr>
      <vt:lpstr>Why are we doing these 3 program? </vt:lpstr>
      <vt:lpstr>Approved Shura Tabligh Proposal 2016</vt:lpstr>
      <vt:lpstr>Approved Shura Tabligh Proposal 2017</vt:lpstr>
      <vt:lpstr>Approved Shura Tabligh Proposal 2017</vt:lpstr>
      <vt:lpstr>Approved Shura Tabligh Proposal 2017</vt:lpstr>
      <vt:lpstr>Goals - Long Term</vt:lpstr>
      <vt:lpstr>2017 - Books Printed fro Tabligh</vt:lpstr>
      <vt:lpstr>Tabligh Tools</vt:lpstr>
      <vt:lpstr>Tools for Tabligh</vt:lpstr>
      <vt:lpstr>You are not Alone</vt:lpstr>
      <vt:lpstr>Getting the event started</vt:lpstr>
      <vt:lpstr>Tabligh Guide</vt:lpstr>
      <vt:lpstr>Getting Printed supplies</vt:lpstr>
      <vt:lpstr>Documents</vt:lpstr>
      <vt:lpstr>Official email and Security </vt:lpstr>
      <vt:lpstr>SalesForce</vt:lpstr>
      <vt:lpstr>1800 WHY ISLAM Extension</vt:lpstr>
      <vt:lpstr>Reporting</vt:lpstr>
      <vt:lpstr>You are not alone.</vt:lpstr>
    </vt:vector>
  </TitlesOfParts>
  <Company>Threat Track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Tabligh Workflow</dc:title>
  <dc:creator>Usman Choudhary</dc:creator>
  <cp:lastModifiedBy>Waseem Sayed</cp:lastModifiedBy>
  <cp:revision>139</cp:revision>
  <cp:lastPrinted>2017-10-14T14:33:27Z</cp:lastPrinted>
  <dcterms:created xsi:type="dcterms:W3CDTF">2017-02-04T16:31:36Z</dcterms:created>
  <dcterms:modified xsi:type="dcterms:W3CDTF">2018-02-11T01:45:00Z</dcterms:modified>
</cp:coreProperties>
</file>