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sldIdLst>
    <p:sldId id="256" r:id="rId2"/>
    <p:sldId id="286" r:id="rId3"/>
    <p:sldId id="287" r:id="rId4"/>
    <p:sldId id="302" r:id="rId5"/>
    <p:sldId id="303" r:id="rId6"/>
    <p:sldId id="292" r:id="rId7"/>
    <p:sldId id="293" r:id="rId8"/>
    <p:sldId id="294" r:id="rId9"/>
    <p:sldId id="295" r:id="rId10"/>
    <p:sldId id="296" r:id="rId11"/>
    <p:sldId id="297" r:id="rId12"/>
    <p:sldId id="298" r:id="rId13"/>
    <p:sldId id="299" r:id="rId14"/>
    <p:sldId id="289" r:id="rId15"/>
    <p:sldId id="300" r:id="rId16"/>
    <p:sldId id="272" r:id="rId17"/>
    <p:sldId id="268" r:id="rId18"/>
    <p:sldId id="257" r:id="rId19"/>
    <p:sldId id="269" r:id="rId20"/>
    <p:sldId id="301" r:id="rId21"/>
    <p:sldId id="304" r:id="rId22"/>
    <p:sldId id="305" r:id="rId23"/>
    <p:sldId id="306" r:id="rId24"/>
    <p:sldId id="307" r:id="rId25"/>
    <p:sldId id="308" r:id="rId26"/>
    <p:sldId id="274" r:id="rId27"/>
    <p:sldId id="275" r:id="rId28"/>
    <p:sldId id="276" r:id="rId29"/>
    <p:sldId id="277" r:id="rId30"/>
    <p:sldId id="278" r:id="rId31"/>
    <p:sldId id="279" r:id="rId32"/>
    <p:sldId id="280" r:id="rId33"/>
    <p:sldId id="281" r:id="rId34"/>
    <p:sldId id="282"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74" d="100"/>
          <a:sy n="74" d="100"/>
        </p:scale>
        <p:origin x="-1272" y="-9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85000">
              <a:schemeClr val="bg1">
                <a:lumMod val="95000"/>
                <a:lumOff val="5000"/>
              </a:schemeClr>
            </a:gs>
            <a:gs pos="0">
              <a:prstClr val="white"/>
            </a:gs>
          </a:gsLst>
          <a:lin ang="5400000" scaled="0"/>
          <a:tileRect/>
        </a:gradFill>
        <a:effectLst/>
      </p:bgPr>
    </p:bg>
    <p:spTree>
      <p:nvGrpSpPr>
        <p:cNvPr id="1" name=""/>
        <p:cNvGrpSpPr/>
        <p:nvPr/>
      </p:nvGrpSpPr>
      <p:grpSpPr>
        <a:xfrm>
          <a:off x="0" y="0"/>
          <a:ext cx="0" cy="0"/>
          <a:chOff x="0" y="0"/>
          <a:chExt cx="0" cy="0"/>
        </a:xfrm>
      </p:grpSpPr>
      <p:pic>
        <p:nvPicPr>
          <p:cNvPr id="4" name="Picture 6" descr="CoverGlyph.png"/>
          <p:cNvPicPr>
            <a:picLocks noChangeAspect="1"/>
          </p:cNvPicPr>
          <p:nvPr/>
        </p:nvPicPr>
        <p:blipFill>
          <a:blip r:embed="rId3"/>
          <a:srcRect/>
          <a:stretch>
            <a:fillRect/>
          </a:stretch>
        </p:blipFill>
        <p:spPr bwMode="auto">
          <a:xfrm>
            <a:off x="4010025" y="3048000"/>
            <a:ext cx="1123950" cy="771525"/>
          </a:xfrm>
          <a:prstGeom prst="rect">
            <a:avLst/>
          </a:prstGeom>
          <a:noFill/>
          <a:ln w="9525">
            <a:noFill/>
            <a:miter lim="800000"/>
            <a:headEnd/>
            <a:tailEnd/>
          </a:ln>
        </p:spPr>
      </p:pic>
      <p:sp>
        <p:nvSpPr>
          <p:cNvPr id="2" name="Title 1"/>
          <p:cNvSpPr>
            <a:spLocks noGrp="1"/>
          </p:cNvSpPr>
          <p:nvPr>
            <p:ph type="ctrTitle"/>
          </p:nvPr>
        </p:nvSpPr>
        <p:spPr>
          <a:xfrm>
            <a:off x="685800" y="1627094"/>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63F31559-489B-476E-A383-D5BBA9429631}" type="datetime1">
              <a:rPr lang="en-US"/>
              <a:pPr>
                <a:defRPr/>
              </a:pPr>
              <a:t>9/21/2012</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3749675" y="4889500"/>
            <a:ext cx="1644650" cy="171450"/>
          </a:xfrm>
          <a:prstGeom prst="rect">
            <a:avLst/>
          </a:prstGeom>
          <a:noFill/>
          <a:ln w="9525">
            <a:noFill/>
            <a:miter lim="800000"/>
            <a:headEnd/>
            <a:tailEnd/>
          </a:ln>
        </p:spPr>
      </p:pic>
      <p:sp>
        <p:nvSpPr>
          <p:cNvPr id="2" name="Title 1"/>
          <p:cNvSpPr>
            <a:spLocks noGrp="1"/>
          </p:cNvSpPr>
          <p:nvPr>
            <p:ph type="title"/>
          </p:nvPr>
        </p:nvSpPr>
        <p:spPr>
          <a:xfrm>
            <a:off x="685800"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685800"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4CB8B10-6AC5-43C5-A335-875E8081D1C6}" type="datetime1">
              <a:rPr lang="en-US"/>
              <a:pPr>
                <a:defRPr/>
              </a:pPr>
              <a:t>9/21/2012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75D1A32-A268-497B-AC10-E7ABA420E4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74D1648A-3A38-4F2A-98A6-DEDD61D6F247}" type="datetime1">
              <a:rPr lang="en-US"/>
              <a:pPr>
                <a:defRPr/>
              </a:pPr>
              <a:t>9/21/2012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F01B7-BD83-40BB-83F1-ED12213789E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6791325" y="2378075"/>
            <a:ext cx="169863" cy="1644650"/>
          </a:xfrm>
          <a:prstGeom prst="rect">
            <a:avLst/>
          </a:prstGeom>
          <a:noFill/>
          <a:ln w="9525">
            <a:noFill/>
            <a:miter lim="800000"/>
            <a:headEnd/>
            <a:tailEnd/>
          </a:ln>
        </p:spPr>
      </p:pic>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35070EEE-F8FA-4D9C-9A45-87132C40A11D}" type="datetime1">
              <a:rPr lang="en-US"/>
              <a:pPr>
                <a:defRPr/>
              </a:pPr>
              <a:t>9/21/2012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470403-21B8-4548-9E3E-A52F7151D3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3749675" y="1219200"/>
            <a:ext cx="1644650" cy="169863"/>
          </a:xfrm>
          <a:prstGeom prst="rect">
            <a:avLst/>
          </a:prstGeom>
          <a:noFill/>
          <a:ln w="9525">
            <a:noFill/>
            <a:miter lim="800000"/>
            <a:headEnd/>
            <a:tailEnd/>
          </a:ln>
        </p:spPr>
      </p:pic>
      <p:pic>
        <p:nvPicPr>
          <p:cNvPr id="5" name="Picture 7" descr="AMC_logo_horizontal-BlackText.eps"/>
          <p:cNvPicPr>
            <a:picLocks noChangeAspect="1"/>
          </p:cNvPicPr>
          <p:nvPr userDrawn="1"/>
        </p:nvPicPr>
        <p:blipFill>
          <a:blip r:embed="rId3"/>
          <a:srcRect/>
          <a:stretch>
            <a:fillRect/>
          </a:stretch>
        </p:blipFill>
        <p:spPr bwMode="auto">
          <a:xfrm>
            <a:off x="685800" y="6289675"/>
            <a:ext cx="1633538" cy="461963"/>
          </a:xfrm>
          <a:prstGeom prst="rect">
            <a:avLst/>
          </a:prstGeom>
          <a:noFill/>
          <a:ln w="9525">
            <a:noFill/>
            <a:miter lim="800000"/>
            <a:headEnd/>
            <a:tailEnd/>
          </a:ln>
        </p:spPr>
      </p:pic>
      <p:sp>
        <p:nvSpPr>
          <p:cNvPr id="2" name="Title 1"/>
          <p:cNvSpPr>
            <a:spLocks noGrp="1"/>
          </p:cNvSpPr>
          <p:nvPr>
            <p:ph type="title"/>
          </p:nvPr>
        </p:nvSpPr>
        <p:spPr>
          <a:xfrm>
            <a:off x="685800" y="67236"/>
            <a:ext cx="7770813" cy="1126564"/>
          </a:xfrm>
        </p:spPr>
        <p:txBody>
          <a:bodyPr/>
          <a:lstStyle>
            <a:lvl1pPr>
              <a:defRPr sz="3600"/>
            </a:lvl1pPr>
          </a:lstStyle>
          <a:p>
            <a:r>
              <a:rPr lang="en-US" dirty="0" smtClean="0"/>
              <a:t>Click to edit Master title style</a:t>
            </a:r>
            <a:endParaRPr dirty="0"/>
          </a:p>
        </p:txBody>
      </p:sp>
      <p:sp>
        <p:nvSpPr>
          <p:cNvPr id="3" name="Content Placeholder 2"/>
          <p:cNvSpPr>
            <a:spLocks noGrp="1"/>
          </p:cNvSpPr>
          <p:nvPr>
            <p:ph idx="1"/>
          </p:nvPr>
        </p:nvSpPr>
        <p:spPr>
          <a:xfrm>
            <a:off x="685800" y="1591733"/>
            <a:ext cx="7770813" cy="46973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0"/>
          </p:nvPr>
        </p:nvSpPr>
        <p:spPr>
          <a:xfrm>
            <a:off x="7923213" y="6289675"/>
            <a:ext cx="533400" cy="365125"/>
          </a:xfrm>
        </p:spPr>
        <p:txBody>
          <a:bodyPr/>
          <a:lstStyle>
            <a:lvl1pPr>
              <a:defRPr/>
            </a:lvl1pPr>
          </a:lstStyle>
          <a:p>
            <a:pPr>
              <a:defRPr/>
            </a:pPr>
            <a:fld id="{89E38AAB-CA7B-4F87-A3D3-74B6F7C1804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Glyph-SectionHeader.png"/>
          <p:cNvPicPr>
            <a:picLocks noChangeAspect="1"/>
          </p:cNvPicPr>
          <p:nvPr/>
        </p:nvPicPr>
        <p:blipFill>
          <a:blip r:embed="rId2"/>
          <a:srcRect/>
          <a:stretch>
            <a:fillRect/>
          </a:stretch>
        </p:blipFill>
        <p:spPr bwMode="auto">
          <a:xfrm>
            <a:off x="4038600" y="3173413"/>
            <a:ext cx="1066800" cy="590550"/>
          </a:xfrm>
          <a:prstGeom prst="rect">
            <a:avLst/>
          </a:prstGeom>
          <a:noFill/>
          <a:ln w="9525">
            <a:noFill/>
            <a:miter lim="800000"/>
            <a:headEnd/>
            <a:tailEnd/>
          </a:ln>
        </p:spPr>
      </p:pic>
      <p:sp>
        <p:nvSpPr>
          <p:cNvPr id="2" name="Title 1"/>
          <p:cNvSpPr>
            <a:spLocks noGrp="1"/>
          </p:cNvSpPr>
          <p:nvPr>
            <p:ph type="title"/>
          </p:nvPr>
        </p:nvSpPr>
        <p:spPr>
          <a:xfrm>
            <a:off x="685800" y="1626440"/>
            <a:ext cx="7770813" cy="1472184"/>
          </a:xfrm>
        </p:spPr>
        <p:txBody>
          <a:bodyPr anchor="b"/>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38D2B0-9883-4094-858B-503F19096D5C}" type="datetime1">
              <a:rPr lang="en-US"/>
              <a:pPr>
                <a:defRPr/>
              </a:pPr>
              <a:t>9/21/2012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98F000-06F5-4FA1-9C61-2CB4EC4DB60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F1E9ACAD-82EA-4044-953E-57161D94CF02}" type="datetime1">
              <a:rPr lang="en-US"/>
              <a:pPr>
                <a:defRPr/>
              </a:pPr>
              <a:t>9/21/2012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D3DC74F-AB32-4937-B504-D8D46A5322B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FE23D32F-BBA0-472F-8450-A2BBD9BBCB9C}" type="datetime1">
              <a:rPr lang="en-US"/>
              <a:pPr>
                <a:defRPr/>
              </a:pPr>
              <a:t>9/21/2012</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E41B3B76-F0C9-4FFF-8271-8F5EACC01D5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70106FB1-CD79-4EB8-9597-6567C6BB84A8}" type="datetime1">
              <a:rPr lang="en-US"/>
              <a:pPr>
                <a:defRPr/>
              </a:pPr>
              <a:t>9/21/2012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8243F35-C112-4855-B294-73DF152CE5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16CE45F-B5A7-4D49-9B98-F46D23A4BABE}" type="slidenum">
              <a:rPr lang="en-US"/>
              <a:pPr>
                <a:defRPr/>
              </a:pPr>
              <a:t>‹#›</a:t>
            </a:fld>
            <a:endParaRPr lang="en-US" dirty="0"/>
          </a:p>
        </p:txBody>
      </p:sp>
      <p:sp>
        <p:nvSpPr>
          <p:cNvPr id="3" name="Date Placeholder 3"/>
          <p:cNvSpPr>
            <a:spLocks noGrp="1"/>
          </p:cNvSpPr>
          <p:nvPr>
            <p:ph type="dt" sz="half" idx="11"/>
          </p:nvPr>
        </p:nvSpPr>
        <p:spPr/>
        <p:txBody>
          <a:bodyPr/>
          <a:lstStyle>
            <a:lvl1pPr>
              <a:defRPr/>
            </a:lvl1pPr>
          </a:lstStyle>
          <a:p>
            <a:pPr>
              <a:defRPr/>
            </a:pPr>
            <a:fld id="{44E7AD86-3543-4650-B31A-C0AA07ABB9F6}" type="datetime1">
              <a:rPr lang="en-US"/>
              <a:pPr>
                <a:defRPr/>
              </a:pPr>
              <a:t>9/21/2012</a:t>
            </a:fld>
            <a:endParaRPr lang="en-US" dirty="0"/>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1665288" y="2286000"/>
            <a:ext cx="1644650" cy="169863"/>
          </a:xfrm>
          <a:prstGeom prst="rect">
            <a:avLst/>
          </a:prstGeom>
          <a:noFill/>
          <a:ln w="9525">
            <a:noFill/>
            <a:miter lim="800000"/>
            <a:headEnd/>
            <a:tailEnd/>
          </a:ln>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91834E5-A0D2-4166-80A9-F9443D2BA104}" type="datetime1">
              <a:rPr lang="en-US"/>
              <a:pPr>
                <a:defRPr/>
              </a:pPr>
              <a:t>9/21/2012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99AC395-B205-487F-AAF6-6B60530B3F5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5805488" y="2286000"/>
            <a:ext cx="1644650" cy="169863"/>
          </a:xfrm>
          <a:prstGeom prst="rect">
            <a:avLst/>
          </a:prstGeom>
          <a:noFill/>
          <a:ln w="9525">
            <a:noFill/>
            <a:miter lim="800000"/>
            <a:headEnd/>
            <a:tailEnd/>
          </a:ln>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8C7F871-6DE8-4FC0-8B02-80533AA35451}" type="datetime1">
              <a:rPr lang="en-US"/>
              <a:pPr>
                <a:defRPr/>
              </a:pPr>
              <a:t>9/21/2012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40C7F8B-14EA-4652-BD4E-CF1A75EECC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fld id="{A963A73F-C961-4571-B5C0-C4728B23BDE4}" type="slidenum">
              <a:rPr lang="en-US"/>
              <a:pPr>
                <a:defRPr/>
              </a:pPr>
              <a:t>‹#›</a:t>
            </a:fld>
            <a:endParaRPr lang="en-US" dirty="0"/>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dirty="0" smtClean="0"/>
              <a:t>Click to edit Master title style</a:t>
            </a:r>
            <a:endParaRPr dirty="0"/>
          </a:p>
        </p:txBody>
      </p:sp>
      <p:sp>
        <p:nvSpPr>
          <p:cNvPr id="1028" name="Text Placeholder 2"/>
          <p:cNvSpPr>
            <a:spLocks noGrp="1"/>
          </p:cNvSpPr>
          <p:nvPr>
            <p:ph type="body" idx="1"/>
          </p:nvPr>
        </p:nvSpPr>
        <p:spPr bwMode="auto">
          <a:xfrm>
            <a:off x="685800" y="2209800"/>
            <a:ext cx="7770813"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9ACB6EE-D182-468F-B0C8-09A0D127C873}" type="datetime1">
              <a:rPr lang="en-US"/>
              <a:pPr>
                <a:defRPr/>
              </a:pPr>
              <a:t>9/21/2012</a:t>
            </a:fld>
            <a:endParaRPr lang="en-US" dirty="0"/>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2"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3600" kern="1200">
          <a:solidFill>
            <a:schemeClr val="tx2"/>
          </a:solidFill>
          <a:effectLst>
            <a:outerShdw blurRad="38100" dist="12700" algn="l" rotWithShape="0">
              <a:prstClr val="black">
                <a:alpha val="40000"/>
              </a:prst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Calisto MT" charset="0"/>
          <a:ea typeface="ＭＳ Ｐゴシック" charset="-128"/>
          <a:cs typeface="ＭＳ Ｐゴシック" charset="-128"/>
        </a:defRPr>
      </a:lvl5pPr>
      <a:lvl6pPr marL="457200" algn="ctr" rtl="0" fontAlgn="base">
        <a:spcBef>
          <a:spcPct val="0"/>
        </a:spcBef>
        <a:spcAft>
          <a:spcPct val="0"/>
        </a:spcAft>
        <a:defRPr sz="3600">
          <a:solidFill>
            <a:schemeClr val="tx2"/>
          </a:solidFill>
          <a:latin typeface="Calisto MT" charset="0"/>
          <a:ea typeface="ＭＳ Ｐゴシック" charset="-128"/>
          <a:cs typeface="ＭＳ Ｐゴシック" charset="-128"/>
        </a:defRPr>
      </a:lvl6pPr>
      <a:lvl7pPr marL="914400" algn="ctr" rtl="0" fontAlgn="base">
        <a:spcBef>
          <a:spcPct val="0"/>
        </a:spcBef>
        <a:spcAft>
          <a:spcPct val="0"/>
        </a:spcAft>
        <a:defRPr sz="3600">
          <a:solidFill>
            <a:schemeClr val="tx2"/>
          </a:solidFill>
          <a:latin typeface="Calisto MT" charset="0"/>
          <a:ea typeface="ＭＳ Ｐゴシック" charset="-128"/>
          <a:cs typeface="ＭＳ Ｐゴシック" charset="-128"/>
        </a:defRPr>
      </a:lvl7pPr>
      <a:lvl8pPr marL="1371600" algn="ctr" rtl="0" fontAlgn="base">
        <a:spcBef>
          <a:spcPct val="0"/>
        </a:spcBef>
        <a:spcAft>
          <a:spcPct val="0"/>
        </a:spcAft>
        <a:defRPr sz="3600">
          <a:solidFill>
            <a:schemeClr val="tx2"/>
          </a:solidFill>
          <a:latin typeface="Calisto MT" charset="0"/>
          <a:ea typeface="ＭＳ Ｐゴシック" charset="-128"/>
          <a:cs typeface="ＭＳ Ｐゴシック" charset="-128"/>
        </a:defRPr>
      </a:lvl8pPr>
      <a:lvl9pPr marL="1828800" algn="ctr" rtl="0" fontAlgn="base">
        <a:spcBef>
          <a:spcPct val="0"/>
        </a:spcBef>
        <a:spcAft>
          <a:spcPct val="0"/>
        </a:spcAft>
        <a:defRPr sz="3600">
          <a:solidFill>
            <a:schemeClr val="tx2"/>
          </a:solidFill>
          <a:latin typeface="Calisto MT" charset="0"/>
          <a:ea typeface="ＭＳ Ｐゴシック" charset="-128"/>
          <a:cs typeface="ＭＳ Ｐゴシック" charset="-128"/>
        </a:defRPr>
      </a:lvl9pPr>
    </p:titleStyle>
    <p:bodyStyle>
      <a:lvl1pPr marL="457200" indent="-457200" algn="l" rtl="0" eaLnBrk="0" fontAlgn="base" hangingPunct="0">
        <a:spcBef>
          <a:spcPts val="2000"/>
        </a:spcBef>
        <a:spcAft>
          <a:spcPct val="0"/>
        </a:spcAft>
        <a:buClr>
          <a:srgbClr val="8E887C"/>
        </a:buClr>
        <a:buFont typeface="Wingdings" pitchFamily="2" charset="2"/>
        <a:buChar char=""/>
        <a:defRPr sz="2400" kern="1200">
          <a:solidFill>
            <a:schemeClr val="tx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47443E"/>
        </a:buClr>
        <a:buFont typeface="Wingdings" pitchFamily="2" charset="2"/>
        <a:buChar char=""/>
        <a:defRPr sz="2200" kern="1200">
          <a:solidFill>
            <a:schemeClr val="tx2"/>
          </a:solidFill>
          <a:latin typeface="+mn-lt"/>
          <a:ea typeface="ＭＳ Ｐゴシック" charset="-128"/>
          <a:cs typeface="+mn-cs"/>
        </a:defRPr>
      </a:lvl2pPr>
      <a:lvl3pPr marL="1371600" indent="-457200" algn="l" rtl="0" eaLnBrk="0" fontAlgn="base" hangingPunct="0">
        <a:spcBef>
          <a:spcPts val="600"/>
        </a:spcBef>
        <a:spcAft>
          <a:spcPct val="0"/>
        </a:spcAft>
        <a:buClr>
          <a:srgbClr val="8E887C"/>
        </a:buClr>
        <a:buFont typeface="Wingdings" pitchFamily="2" charset="2"/>
        <a:buChar char=""/>
        <a:defRPr sz="2000" kern="1200">
          <a:solidFill>
            <a:schemeClr val="tx2"/>
          </a:solidFill>
          <a:latin typeface="+mn-lt"/>
          <a:ea typeface="ＭＳ Ｐゴシック" charset="-128"/>
          <a:cs typeface="+mn-cs"/>
        </a:defRPr>
      </a:lvl3pPr>
      <a:lvl4pPr marL="1828800" indent="-457200" algn="l" rtl="0" eaLnBrk="0" fontAlgn="base" hangingPunct="0">
        <a:spcBef>
          <a:spcPts val="600"/>
        </a:spcBef>
        <a:spcAft>
          <a:spcPct val="0"/>
        </a:spcAft>
        <a:buClr>
          <a:srgbClr val="47443E"/>
        </a:buClr>
        <a:buFont typeface="Wingdings" pitchFamily="2" charset="2"/>
        <a:buChar char=""/>
        <a:defRPr kern="1200">
          <a:solidFill>
            <a:schemeClr val="tx2"/>
          </a:solidFill>
          <a:latin typeface="+mn-lt"/>
          <a:ea typeface="ＭＳ Ｐゴシック" charset="-128"/>
          <a:cs typeface="+mn-cs"/>
        </a:defRPr>
      </a:lvl4pPr>
      <a:lvl5pPr marL="2286000" indent="-457200" algn="l" rtl="0" eaLnBrk="0" fontAlgn="base" hangingPunct="0">
        <a:spcBef>
          <a:spcPts val="600"/>
        </a:spcBef>
        <a:spcAft>
          <a:spcPct val="0"/>
        </a:spcAft>
        <a:buClr>
          <a:srgbClr val="8E887C"/>
        </a:buClr>
        <a:buFont typeface="Wingdings" pitchFamily="2" charset="2"/>
        <a:buChar char=""/>
        <a:defRPr kern="1200">
          <a:solidFill>
            <a:schemeClr val="tx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ireport.cnn.com/docs/DOC-67161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sulemanmshaikh@gmail.co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ps.edu/newsItem.php?item=3954" TargetMode="External"/><Relationship Id="rId2" Type="http://schemas.openxmlformats.org/officeDocument/2006/relationships/hyperlink" Target="http://www.gps.edu/subpage.php?title=bruiser-net&amp;q=" TargetMode="Externa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2" Type="http://schemas.openxmlformats.org/officeDocument/2006/relationships/hyperlink" Target="http://buford.patch.com/blog_posts/muslims-for-life-blood-drive-at-mall-of-georgi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ravyaron@gmail.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greenmit@q.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sunwatt@madisoncounty.ne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9021"/>
            <a:ext cx="7772400" cy="788098"/>
          </a:xfrm>
        </p:spPr>
        <p:txBody>
          <a:bodyPr/>
          <a:lstStyle/>
          <a:p>
            <a:pPr eaLnBrk="1" fontAlgn="auto" hangingPunct="1">
              <a:spcAft>
                <a:spcPts val="0"/>
              </a:spcAft>
              <a:defRPr/>
            </a:pPr>
            <a:r>
              <a:rPr lang="en-US" sz="3600" dirty="0" smtClean="0">
                <a:ea typeface="+mj-ea"/>
                <a:cs typeface="+mj-cs"/>
              </a:rPr>
              <a:t>Nationwide Blood Drive Campaign</a:t>
            </a:r>
            <a:endParaRPr lang="en-US" sz="3600" dirty="0">
              <a:ea typeface="+mj-ea"/>
              <a:cs typeface="+mj-cs"/>
            </a:endParaRPr>
          </a:p>
        </p:txBody>
      </p:sp>
      <p:sp>
        <p:nvSpPr>
          <p:cNvPr id="3" name="Subtitle 2"/>
          <p:cNvSpPr>
            <a:spLocks noGrp="1"/>
          </p:cNvSpPr>
          <p:nvPr>
            <p:ph type="subTitle" idx="1"/>
          </p:nvPr>
        </p:nvSpPr>
        <p:spPr>
          <a:xfrm>
            <a:off x="685801" y="3810000"/>
            <a:ext cx="7770812" cy="791550"/>
          </a:xfrm>
        </p:spPr>
        <p:txBody>
          <a:bodyPr rtlCol="0"/>
          <a:lstStyle/>
          <a:p>
            <a:pPr eaLnBrk="1" fontAlgn="auto" hangingPunct="1">
              <a:spcAft>
                <a:spcPts val="0"/>
              </a:spcAft>
              <a:buClr>
                <a:schemeClr val="accent3"/>
              </a:buClr>
              <a:defRPr/>
            </a:pPr>
            <a:r>
              <a:rPr lang="en-US" sz="2400" dirty="0" smtClean="0">
                <a:ea typeface="+mn-ea"/>
                <a:cs typeface="+mn-cs"/>
              </a:rPr>
              <a:t>Final Report –2011</a:t>
            </a:r>
            <a:endParaRPr lang="en-US" sz="2400" dirty="0">
              <a:ea typeface="+mn-ea"/>
              <a:cs typeface="+mn-cs"/>
            </a:endParaRPr>
          </a:p>
        </p:txBody>
      </p:sp>
      <p:pic>
        <p:nvPicPr>
          <p:cNvPr id="14339" name="Picture 3" descr="AMC_logo_horizontal-WhiteText.eps"/>
          <p:cNvPicPr>
            <a:picLocks noChangeAspect="1"/>
          </p:cNvPicPr>
          <p:nvPr/>
        </p:nvPicPr>
        <p:blipFill>
          <a:blip r:embed="rId2"/>
          <a:srcRect/>
          <a:stretch>
            <a:fillRect/>
          </a:stretch>
        </p:blipFill>
        <p:spPr bwMode="auto">
          <a:xfrm>
            <a:off x="3190875" y="5645150"/>
            <a:ext cx="2827338" cy="801688"/>
          </a:xfrm>
          <a:prstGeom prst="rect">
            <a:avLst/>
          </a:prstGeom>
          <a:noFill/>
          <a:ln w="9525">
            <a:noFill/>
            <a:miter lim="800000"/>
            <a:headEnd/>
            <a:tailEnd/>
          </a:ln>
        </p:spPr>
      </p:pic>
      <p:pic>
        <p:nvPicPr>
          <p:cNvPr id="14340" name="Picture 4" descr="MuslimsForLife-Heart-Logo-1.eps"/>
          <p:cNvPicPr>
            <a:picLocks noChangeAspect="1"/>
          </p:cNvPicPr>
          <p:nvPr/>
        </p:nvPicPr>
        <p:blipFill>
          <a:blip r:embed="rId3"/>
          <a:srcRect/>
          <a:stretch>
            <a:fillRect/>
          </a:stretch>
        </p:blipFill>
        <p:spPr bwMode="auto">
          <a:xfrm>
            <a:off x="2759075" y="581025"/>
            <a:ext cx="3792538" cy="1728788"/>
          </a:xfrm>
          <a:prstGeom prst="rect">
            <a:avLst/>
          </a:prstGeom>
          <a:noFill/>
          <a:ln w="9525">
            <a:noFill/>
            <a:miter lim="800000"/>
            <a:headEnd/>
            <a:tailEnd/>
          </a:ln>
        </p:spPr>
      </p:pic>
      <p:sp>
        <p:nvSpPr>
          <p:cNvPr id="14341" name="TextBox 5"/>
          <p:cNvSpPr txBox="1">
            <a:spLocks noChangeArrowheads="1"/>
          </p:cNvSpPr>
          <p:nvPr/>
        </p:nvSpPr>
        <p:spPr bwMode="auto">
          <a:xfrm>
            <a:off x="2474913" y="109538"/>
            <a:ext cx="4198937" cy="307975"/>
          </a:xfrm>
          <a:prstGeom prst="rect">
            <a:avLst/>
          </a:prstGeom>
          <a:noFill/>
          <a:ln w="9525">
            <a:noFill/>
            <a:miter lim="800000"/>
            <a:headEnd/>
            <a:tailEnd/>
          </a:ln>
        </p:spPr>
        <p:txBody>
          <a:bodyPr wrap="none">
            <a:spAutoFit/>
          </a:bodyPr>
          <a:lstStyle/>
          <a:p>
            <a:r>
              <a:rPr lang="en-US" sz="1400">
                <a:solidFill>
                  <a:schemeClr val="bg1"/>
                </a:solidFill>
                <a:latin typeface="Calisto MT" pitchFamily="18" charset="0"/>
              </a:rPr>
              <a:t>In the Name of Allah, Most Gracious, Ever Merciful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Trains: Washington D.C</a:t>
            </a:r>
          </a:p>
        </p:txBody>
      </p:sp>
      <p:pic>
        <p:nvPicPr>
          <p:cNvPr id="23554" name="Picture 3" descr="MFLife_DC_Metro_Photo_08_15_11.jpg"/>
          <p:cNvPicPr>
            <a:picLocks noChangeAspect="1"/>
          </p:cNvPicPr>
          <p:nvPr/>
        </p:nvPicPr>
        <p:blipFill>
          <a:blip r:embed="rId2"/>
          <a:srcRect/>
          <a:stretch>
            <a:fillRect/>
          </a:stretch>
        </p:blipFill>
        <p:spPr bwMode="auto">
          <a:xfrm>
            <a:off x="1952625" y="1433513"/>
            <a:ext cx="5238750" cy="477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Chicago Air Show</a:t>
            </a:r>
          </a:p>
        </p:txBody>
      </p:sp>
      <p:pic>
        <p:nvPicPr>
          <p:cNvPr id="24578" name="Picture 4" descr="MFL Pictures 050-crop.jpg"/>
          <p:cNvPicPr>
            <a:picLocks noChangeAspect="1"/>
          </p:cNvPicPr>
          <p:nvPr/>
        </p:nvPicPr>
        <p:blipFill>
          <a:blip r:embed="rId2"/>
          <a:srcRect/>
          <a:stretch>
            <a:fillRect/>
          </a:stretch>
        </p:blipFill>
        <p:spPr bwMode="auto">
          <a:xfrm>
            <a:off x="252413" y="1917700"/>
            <a:ext cx="8624887"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a:defRPr/>
            </a:pPr>
            <a:r>
              <a:rPr lang="en-US" dirty="0">
                <a:effectLst>
                  <a:outerShdw blurRad="38100" dist="38100" dir="2700000" algn="tl">
                    <a:srgbClr val="DDDDDD"/>
                  </a:outerShdw>
                </a:effectLst>
                <a:ea typeface="ＭＳ Ｐゴシック" charset="0"/>
                <a:cs typeface="ＭＳ Ｐゴシック" charset="0"/>
              </a:rPr>
              <a:t>US Congress: Capitol Hill Blood Drive</a:t>
            </a:r>
          </a:p>
        </p:txBody>
      </p:sp>
      <p:pic>
        <p:nvPicPr>
          <p:cNvPr id="25602" name="Content Placeholder 3" descr="Muslims-for-Life-Flier-Capitol-Hill.jpg"/>
          <p:cNvPicPr>
            <a:picLocks noGrp="1" noChangeAspect="1"/>
          </p:cNvPicPr>
          <p:nvPr>
            <p:ph idx="1"/>
          </p:nvPr>
        </p:nvPicPr>
        <p:blipFill>
          <a:blip r:embed="rId2"/>
          <a:srcRect l="-57106" r="-57106"/>
          <a:stretch>
            <a:fillRect/>
          </a:stretch>
        </p:blipFill>
        <p:spPr>
          <a:xfrm>
            <a:off x="139700" y="1435100"/>
            <a:ext cx="8931275" cy="53975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Muslims For Life Campaign: TV Ad</a:t>
            </a:r>
          </a:p>
        </p:txBody>
      </p:sp>
      <p:sp>
        <p:nvSpPr>
          <p:cNvPr id="26626" name="Content Placeholder 3"/>
          <p:cNvSpPr>
            <a:spLocks noGrp="1"/>
          </p:cNvSpPr>
          <p:nvPr>
            <p:ph idx="1"/>
          </p:nvPr>
        </p:nvSpPr>
        <p:spPr>
          <a:xfrm>
            <a:off x="685800" y="4806950"/>
            <a:ext cx="7770813" cy="1482725"/>
          </a:xfrm>
        </p:spPr>
        <p:txBody>
          <a:bodyPr/>
          <a:lstStyle/>
          <a:p>
            <a:pPr indent="0" eaLnBrk="1" hangingPunct="1">
              <a:buFont typeface="Wingdings" pitchFamily="2" charset="2"/>
              <a:buNone/>
            </a:pPr>
            <a:r>
              <a:rPr lang="en-US" sz="1800" smtClean="0">
                <a:ea typeface="ＭＳ Ｐゴシック" pitchFamily="34" charset="-128"/>
              </a:rPr>
              <a:t>A 30 sec "Muslims for Life" TV commercial made for playing on various TV stations.  Our goal is to reach out to the local communities and invite them to participate in the nationwide Muslims for Life Blood Drives but..</a:t>
            </a:r>
            <a:br>
              <a:rPr lang="en-US" sz="1800" smtClean="0">
                <a:ea typeface="ＭＳ Ｐゴシック" pitchFamily="34" charset="-128"/>
              </a:rPr>
            </a:br>
            <a:r>
              <a:rPr lang="en-US" sz="1800" smtClean="0">
                <a:ea typeface="ＭＳ Ｐゴシック" pitchFamily="34" charset="-128"/>
              </a:rPr>
              <a:t/>
            </a:r>
            <a:br>
              <a:rPr lang="en-US" sz="1800" smtClean="0">
                <a:ea typeface="ＭＳ Ｐゴシック" pitchFamily="34" charset="-128"/>
              </a:rPr>
            </a:br>
            <a:r>
              <a:rPr lang="en-US" sz="1400" smtClean="0">
                <a:ea typeface="ＭＳ Ｐゴシック" pitchFamily="34" charset="-128"/>
              </a:rPr>
              <a:t>Campaign videos and pictures are regularly being added to: </a:t>
            </a:r>
            <a:r>
              <a:rPr lang="en-US" sz="1400" smtClean="0">
                <a:solidFill>
                  <a:srgbClr val="0000FF"/>
                </a:solidFill>
                <a:ea typeface="ＭＳ Ｐゴシック" pitchFamily="34" charset="-128"/>
              </a:rPr>
              <a:t>http://muslimsforlife.org/gallery</a:t>
            </a:r>
          </a:p>
        </p:txBody>
      </p:sp>
      <p:pic>
        <p:nvPicPr>
          <p:cNvPr id="26627" name="Picture 3"/>
          <p:cNvPicPr>
            <a:picLocks noChangeAspect="1"/>
          </p:cNvPicPr>
          <p:nvPr/>
        </p:nvPicPr>
        <p:blipFill>
          <a:blip r:embed="rId2"/>
          <a:srcRect/>
          <a:stretch>
            <a:fillRect/>
          </a:stretch>
        </p:blipFill>
        <p:spPr bwMode="auto">
          <a:xfrm>
            <a:off x="1971675" y="1731963"/>
            <a:ext cx="5281613" cy="298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Campaign Results</a:t>
            </a:r>
          </a:p>
        </p:txBody>
      </p:sp>
      <p:sp>
        <p:nvSpPr>
          <p:cNvPr id="27650" name="Rectangle 3"/>
          <p:cNvSpPr>
            <a:spLocks noGrp="1"/>
          </p:cNvSpPr>
          <p:nvPr>
            <p:ph type="body" idx="4294967295"/>
          </p:nvPr>
        </p:nvSpPr>
        <p:spPr>
          <a:xfrm>
            <a:off x="685800" y="1943100"/>
            <a:ext cx="7770813" cy="3924300"/>
          </a:xfrm>
        </p:spPr>
        <p:txBody>
          <a:bodyPr/>
          <a:lstStyle/>
          <a:p>
            <a:r>
              <a:rPr lang="en-US" smtClean="0">
                <a:ea typeface="ＭＳ Ｐゴシック" pitchFamily="34" charset="-128"/>
              </a:rPr>
              <a:t>269 locations registered in 166 US cities</a:t>
            </a:r>
          </a:p>
          <a:p>
            <a:r>
              <a:rPr lang="en-US" smtClean="0">
                <a:ea typeface="ＭＳ Ｐゴシック" pitchFamily="34" charset="-128"/>
              </a:rPr>
              <a:t>11,000+ pints collected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Media Coverage</a:t>
            </a:r>
          </a:p>
        </p:txBody>
      </p:sp>
      <p:sp>
        <p:nvSpPr>
          <p:cNvPr id="28674" name="Rectangle 3"/>
          <p:cNvSpPr>
            <a:spLocks noGrp="1"/>
          </p:cNvSpPr>
          <p:nvPr>
            <p:ph type="body" idx="4294967295"/>
          </p:nvPr>
        </p:nvSpPr>
        <p:spPr>
          <a:xfrm>
            <a:off x="685800" y="1763713"/>
            <a:ext cx="7770813" cy="4103687"/>
          </a:xfrm>
        </p:spPr>
        <p:txBody>
          <a:bodyPr/>
          <a:lstStyle/>
          <a:p>
            <a:r>
              <a:rPr lang="en-US" smtClean="0">
                <a:ea typeface="ＭＳ Ｐゴシック" pitchFamily="34" charset="-128"/>
              </a:rPr>
              <a:t>Over 260 Unique news articles published across US</a:t>
            </a:r>
          </a:p>
          <a:p>
            <a:pPr>
              <a:lnSpc>
                <a:spcPct val="90000"/>
              </a:lnSpc>
            </a:pPr>
            <a:r>
              <a:rPr lang="en-US" sz="2000" smtClean="0">
                <a:ea typeface="ＭＳ Ｐゴシック" pitchFamily="34" charset="-128"/>
              </a:rPr>
              <a:t>Radio: 12 Nationwide; KFPT, WTOP, 1010 NY</a:t>
            </a:r>
          </a:p>
          <a:p>
            <a:pPr>
              <a:lnSpc>
                <a:spcPct val="90000"/>
              </a:lnSpc>
            </a:pPr>
            <a:r>
              <a:rPr lang="en-US" sz="2000" smtClean="0">
                <a:ea typeface="ＭＳ Ｐゴシック" pitchFamily="34" charset="-128"/>
              </a:rPr>
              <a:t>TV – 31 Major stations, new regions in heartland</a:t>
            </a:r>
          </a:p>
          <a:p>
            <a:pPr>
              <a:lnSpc>
                <a:spcPct val="90000"/>
              </a:lnSpc>
            </a:pPr>
            <a:r>
              <a:rPr lang="en-US" sz="2000" smtClean="0">
                <a:ea typeface="ＭＳ Ｐゴシック" pitchFamily="34" charset="-128"/>
              </a:rPr>
              <a:t>Print – 75 including Biggest papers in regions: LA Times, Atlanta Journal Constitution, Charlotte Observer, …</a:t>
            </a:r>
          </a:p>
          <a:p>
            <a:pPr>
              <a:lnSpc>
                <a:spcPct val="90000"/>
              </a:lnSpc>
            </a:pPr>
            <a:r>
              <a:rPr lang="en-US" sz="2000" smtClean="0">
                <a:ea typeface="ＭＳ Ｐゴシック" pitchFamily="34" charset="-128"/>
              </a:rPr>
              <a:t>Internet – 72, AOL Patch – new reach into small towns</a:t>
            </a:r>
          </a:p>
          <a:p>
            <a:pPr>
              <a:lnSpc>
                <a:spcPct val="90000"/>
              </a:lnSpc>
            </a:pPr>
            <a:r>
              <a:rPr lang="en-US" sz="2000" smtClean="0">
                <a:ea typeface="ＭＳ Ｐゴシック" pitchFamily="34" charset="-128"/>
              </a:rPr>
              <a:t>International: BBC Brazil, Japanese, Italian, VOA Bangladesh, VOA Afghanistan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eaLnBrk="1" fontAlgn="auto" hangingPunct="1">
              <a:spcAft>
                <a:spcPts val="0"/>
              </a:spcAft>
              <a:defRPr/>
            </a:pPr>
            <a:r>
              <a:rPr lang="en-US" sz="3200" dirty="0" smtClean="0"/>
              <a:t>MuslimsForLife introduced at White House</a:t>
            </a:r>
            <a:endParaRPr lang="en-US" sz="3200" dirty="0">
              <a:ea typeface="+mj-ea"/>
              <a:cs typeface="+mj-cs"/>
            </a:endParaRPr>
          </a:p>
        </p:txBody>
      </p:sp>
      <p:pic>
        <p:nvPicPr>
          <p:cNvPr id="29698" name="Picture 8" descr="NM-WhiteHouseIftar-wcaption.jpg"/>
          <p:cNvPicPr>
            <a:picLocks noChangeAspect="1"/>
          </p:cNvPicPr>
          <p:nvPr/>
        </p:nvPicPr>
        <p:blipFill>
          <a:blip r:embed="rId2"/>
          <a:srcRect/>
          <a:stretch>
            <a:fillRect/>
          </a:stretch>
        </p:blipFill>
        <p:spPr bwMode="auto">
          <a:xfrm>
            <a:off x="1250950" y="1092200"/>
            <a:ext cx="6638925"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eaLnBrk="1" fontAlgn="auto" hangingPunct="1">
              <a:spcAft>
                <a:spcPts val="0"/>
              </a:spcAft>
              <a:defRPr/>
            </a:pPr>
            <a:r>
              <a:rPr lang="en-US" sz="3200" dirty="0" smtClean="0">
                <a:ea typeface="+mj-ea"/>
                <a:cs typeface="+mj-cs"/>
              </a:rPr>
              <a:t>Capitol Hill Blood Drives</a:t>
            </a:r>
            <a:endParaRPr lang="en-US" sz="3200" dirty="0">
              <a:ea typeface="+mj-ea"/>
              <a:cs typeface="+mj-cs"/>
            </a:endParaRPr>
          </a:p>
        </p:txBody>
      </p:sp>
      <p:sp>
        <p:nvSpPr>
          <p:cNvPr id="30722" name="Content Placeholder 2"/>
          <p:cNvSpPr>
            <a:spLocks noGrp="1"/>
          </p:cNvSpPr>
          <p:nvPr>
            <p:ph idx="1"/>
          </p:nvPr>
        </p:nvSpPr>
        <p:spPr>
          <a:xfrm>
            <a:off x="685800" y="5443538"/>
            <a:ext cx="7770813" cy="830262"/>
          </a:xfrm>
        </p:spPr>
        <p:txBody>
          <a:bodyPr/>
          <a:lstStyle/>
          <a:p>
            <a:pPr eaLnBrk="1" hangingPunct="1"/>
            <a:r>
              <a:rPr lang="en-US" sz="2000" smtClean="0">
                <a:ea typeface="ＭＳ Ｐゴシック" pitchFamily="34" charset="-128"/>
              </a:rPr>
              <a:t>Congresswoman  Jackie Speier (Democrat-California)</a:t>
            </a:r>
          </a:p>
        </p:txBody>
      </p:sp>
      <p:pic>
        <p:nvPicPr>
          <p:cNvPr id="30723" name="Picture 5" descr="9-9-2011-CA.jpg"/>
          <p:cNvPicPr>
            <a:picLocks noChangeAspect="1"/>
          </p:cNvPicPr>
          <p:nvPr/>
        </p:nvPicPr>
        <p:blipFill>
          <a:blip r:embed="rId2"/>
          <a:srcRect/>
          <a:stretch>
            <a:fillRect/>
          </a:stretch>
        </p:blipFill>
        <p:spPr bwMode="auto">
          <a:xfrm>
            <a:off x="4570413" y="1792288"/>
            <a:ext cx="3886200" cy="3059112"/>
          </a:xfrm>
          <a:prstGeom prst="rect">
            <a:avLst/>
          </a:prstGeom>
          <a:noFill/>
          <a:ln w="9525">
            <a:noFill/>
            <a:miter lim="800000"/>
            <a:headEnd/>
            <a:tailEnd/>
          </a:ln>
        </p:spPr>
      </p:pic>
      <p:pic>
        <p:nvPicPr>
          <p:cNvPr id="30724" name="Picture 6" descr="9-9-2011-CA-2"/>
          <p:cNvPicPr>
            <a:picLocks noChangeAspect="1"/>
          </p:cNvPicPr>
          <p:nvPr/>
        </p:nvPicPr>
        <p:blipFill>
          <a:blip r:embed="rId3"/>
          <a:srcRect/>
          <a:stretch>
            <a:fillRect/>
          </a:stretch>
        </p:blipFill>
        <p:spPr bwMode="auto">
          <a:xfrm>
            <a:off x="285750" y="1792288"/>
            <a:ext cx="4608513" cy="305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eaLnBrk="1" fontAlgn="auto" hangingPunct="1">
              <a:spcAft>
                <a:spcPts val="0"/>
              </a:spcAft>
              <a:defRPr/>
            </a:pPr>
            <a:r>
              <a:rPr lang="en-US" sz="3200" dirty="0" smtClean="0">
                <a:ea typeface="+mj-ea"/>
                <a:cs typeface="+mj-cs"/>
              </a:rPr>
              <a:t>Capitol Hill Blood Drives</a:t>
            </a:r>
            <a:endParaRPr lang="en-US" sz="3200" dirty="0">
              <a:ea typeface="+mj-ea"/>
              <a:cs typeface="+mj-cs"/>
            </a:endParaRPr>
          </a:p>
        </p:txBody>
      </p:sp>
      <p:sp>
        <p:nvSpPr>
          <p:cNvPr id="31746" name="Content Placeholder 2"/>
          <p:cNvSpPr>
            <a:spLocks noGrp="1"/>
          </p:cNvSpPr>
          <p:nvPr>
            <p:ph idx="1"/>
          </p:nvPr>
        </p:nvSpPr>
        <p:spPr>
          <a:xfrm>
            <a:off x="685800" y="5443538"/>
            <a:ext cx="7770813" cy="830262"/>
          </a:xfrm>
        </p:spPr>
        <p:txBody>
          <a:bodyPr/>
          <a:lstStyle/>
          <a:p>
            <a:pPr eaLnBrk="1" hangingPunct="1"/>
            <a:r>
              <a:rPr lang="en-US" sz="2000" smtClean="0">
                <a:ea typeface="ＭＳ Ｐゴシック" pitchFamily="34" charset="-128"/>
              </a:rPr>
              <a:t>US Congressman Tom Petri (Republican-Wisconsin)</a:t>
            </a:r>
          </a:p>
        </p:txBody>
      </p:sp>
      <p:pic>
        <p:nvPicPr>
          <p:cNvPr id="31747" name="Picture 4"/>
          <p:cNvPicPr>
            <a:picLocks noChangeAspect="1"/>
          </p:cNvPicPr>
          <p:nvPr/>
        </p:nvPicPr>
        <p:blipFill>
          <a:blip r:embed="rId2"/>
          <a:srcRect/>
          <a:stretch>
            <a:fillRect/>
          </a:stretch>
        </p:blipFill>
        <p:spPr bwMode="auto">
          <a:xfrm>
            <a:off x="347663" y="1912938"/>
            <a:ext cx="4629150" cy="3530600"/>
          </a:xfrm>
          <a:prstGeom prst="rect">
            <a:avLst/>
          </a:prstGeom>
          <a:noFill/>
          <a:ln w="9525">
            <a:noFill/>
            <a:miter lim="800000"/>
            <a:headEnd/>
            <a:tailEnd/>
          </a:ln>
        </p:spPr>
      </p:pic>
      <p:pic>
        <p:nvPicPr>
          <p:cNvPr id="31748" name="Picture 5" descr="9-9-2011-WI.jpg"/>
          <p:cNvPicPr>
            <a:picLocks noChangeAspect="1"/>
          </p:cNvPicPr>
          <p:nvPr/>
        </p:nvPicPr>
        <p:blipFill>
          <a:blip r:embed="rId3"/>
          <a:srcRect/>
          <a:stretch>
            <a:fillRect/>
          </a:stretch>
        </p:blipFill>
        <p:spPr bwMode="auto">
          <a:xfrm>
            <a:off x="5097463" y="1912938"/>
            <a:ext cx="3359150" cy="353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eaLnBrk="1" fontAlgn="auto" hangingPunct="1">
              <a:spcAft>
                <a:spcPts val="0"/>
              </a:spcAft>
              <a:defRPr/>
            </a:pPr>
            <a:r>
              <a:rPr lang="en-US" sz="3200" dirty="0" smtClean="0">
                <a:ea typeface="+mj-ea"/>
                <a:cs typeface="+mj-cs"/>
              </a:rPr>
              <a:t>Capitol Hill Blood Drives</a:t>
            </a:r>
            <a:endParaRPr lang="en-US" sz="3200" dirty="0">
              <a:ea typeface="+mj-ea"/>
              <a:cs typeface="+mj-cs"/>
            </a:endParaRPr>
          </a:p>
        </p:txBody>
      </p:sp>
      <p:sp>
        <p:nvSpPr>
          <p:cNvPr id="32770" name="Content Placeholder 2"/>
          <p:cNvSpPr>
            <a:spLocks noGrp="1"/>
          </p:cNvSpPr>
          <p:nvPr>
            <p:ph idx="1"/>
          </p:nvPr>
        </p:nvSpPr>
        <p:spPr>
          <a:xfrm>
            <a:off x="685800" y="5443538"/>
            <a:ext cx="7770813" cy="830262"/>
          </a:xfrm>
        </p:spPr>
        <p:txBody>
          <a:bodyPr/>
          <a:lstStyle/>
          <a:p>
            <a:pPr eaLnBrk="1" hangingPunct="1"/>
            <a:r>
              <a:rPr lang="en-US" sz="2000" smtClean="0">
                <a:ea typeface="ＭＳ Ｐゴシック" pitchFamily="34" charset="-128"/>
              </a:rPr>
              <a:t>US Congressman Keith Ellison (Democrat-Minnesota)</a:t>
            </a:r>
          </a:p>
        </p:txBody>
      </p:sp>
      <p:pic>
        <p:nvPicPr>
          <p:cNvPr id="32771" name="Picture 5" descr="9-9-2011-Ellison.jpg"/>
          <p:cNvPicPr>
            <a:picLocks noChangeAspect="1"/>
          </p:cNvPicPr>
          <p:nvPr/>
        </p:nvPicPr>
        <p:blipFill>
          <a:blip r:embed="rId2"/>
          <a:srcRect/>
          <a:stretch>
            <a:fillRect/>
          </a:stretch>
        </p:blipFill>
        <p:spPr bwMode="auto">
          <a:xfrm>
            <a:off x="1189038" y="1176338"/>
            <a:ext cx="6418262"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Campaign Goals</a:t>
            </a:r>
          </a:p>
        </p:txBody>
      </p:sp>
      <p:sp>
        <p:nvSpPr>
          <p:cNvPr id="15362" name="Rectangle 3"/>
          <p:cNvSpPr>
            <a:spLocks noGrp="1"/>
          </p:cNvSpPr>
          <p:nvPr>
            <p:ph type="body" idx="4294967295"/>
          </p:nvPr>
        </p:nvSpPr>
        <p:spPr>
          <a:xfrm>
            <a:off x="685800" y="1692275"/>
            <a:ext cx="7770813" cy="4492625"/>
          </a:xfrm>
        </p:spPr>
        <p:txBody>
          <a:bodyPr/>
          <a:lstStyle/>
          <a:p>
            <a:pPr>
              <a:lnSpc>
                <a:spcPct val="80000"/>
              </a:lnSpc>
            </a:pPr>
            <a:r>
              <a:rPr lang="en-US" sz="2800" smtClean="0">
                <a:ea typeface="ＭＳ Ｐゴシック" pitchFamily="34" charset="-128"/>
              </a:rPr>
              <a:t>Emphasize Sanctity of Life practically</a:t>
            </a:r>
          </a:p>
          <a:p>
            <a:pPr>
              <a:lnSpc>
                <a:spcPct val="80000"/>
              </a:lnSpc>
            </a:pPr>
            <a:r>
              <a:rPr lang="en-US" sz="2800" smtClean="0">
                <a:ea typeface="ＭＳ Ｐゴシック" pitchFamily="34" charset="-128"/>
              </a:rPr>
              <a:t>Help save up to 10 times lives lost on 9/11.</a:t>
            </a:r>
          </a:p>
          <a:p>
            <a:pPr>
              <a:lnSpc>
                <a:spcPct val="80000"/>
              </a:lnSpc>
            </a:pPr>
            <a:r>
              <a:rPr lang="en-US" sz="2800" smtClean="0">
                <a:ea typeface="ＭＳ Ｐゴシック" pitchFamily="34" charset="-128"/>
              </a:rPr>
              <a:t>Goal of 10,000 bags</a:t>
            </a:r>
          </a:p>
          <a:p>
            <a:pPr>
              <a:lnSpc>
                <a:spcPct val="80000"/>
              </a:lnSpc>
            </a:pPr>
            <a:r>
              <a:rPr lang="en-US" sz="2800" smtClean="0">
                <a:ea typeface="ＭＳ Ｐゴシック" pitchFamily="34" charset="-128"/>
              </a:rPr>
              <a:t>200 blood donation sites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6675"/>
            <a:ext cx="7770813" cy="1127125"/>
          </a:xfrm>
        </p:spPr>
        <p:txBody>
          <a:bodyPr/>
          <a:lstStyle/>
          <a:p>
            <a:pPr>
              <a:defRPr/>
            </a:pPr>
            <a:r>
              <a:rPr lang="en-US" dirty="0" smtClean="0"/>
              <a:t>Cary, NC: AMC Center Blood Drive</a:t>
            </a:r>
            <a:endParaRPr lang="en-US" dirty="0"/>
          </a:p>
        </p:txBody>
      </p:sp>
      <p:pic>
        <p:nvPicPr>
          <p:cNvPr id="33794" name="Picture 4"/>
          <p:cNvPicPr>
            <a:picLocks noChangeAspect="1" noChangeArrowheads="1"/>
          </p:cNvPicPr>
          <p:nvPr/>
        </p:nvPicPr>
        <p:blipFill>
          <a:blip r:embed="rId2"/>
          <a:srcRect/>
          <a:stretch>
            <a:fillRect/>
          </a:stretch>
        </p:blipFill>
        <p:spPr bwMode="auto">
          <a:xfrm>
            <a:off x="1489075" y="3863975"/>
            <a:ext cx="2997200" cy="2255838"/>
          </a:xfrm>
          <a:prstGeom prst="rect">
            <a:avLst/>
          </a:prstGeom>
          <a:noFill/>
          <a:ln w="9525">
            <a:noFill/>
            <a:miter lim="800000"/>
            <a:headEnd/>
            <a:tailEnd/>
          </a:ln>
        </p:spPr>
      </p:pic>
      <p:pic>
        <p:nvPicPr>
          <p:cNvPr id="33795" name="Picture 2"/>
          <p:cNvPicPr>
            <a:picLocks noChangeAspect="1" noChangeArrowheads="1"/>
          </p:cNvPicPr>
          <p:nvPr/>
        </p:nvPicPr>
        <p:blipFill>
          <a:blip r:embed="rId3"/>
          <a:srcRect/>
          <a:stretch>
            <a:fillRect/>
          </a:stretch>
        </p:blipFill>
        <p:spPr bwMode="auto">
          <a:xfrm>
            <a:off x="1489075" y="1514475"/>
            <a:ext cx="2997200" cy="2249488"/>
          </a:xfrm>
          <a:prstGeom prst="rect">
            <a:avLst/>
          </a:prstGeom>
          <a:noFill/>
          <a:ln w="9525">
            <a:noFill/>
            <a:miter lim="800000"/>
            <a:headEnd/>
            <a:tailEnd/>
          </a:ln>
        </p:spPr>
      </p:pic>
      <p:pic>
        <p:nvPicPr>
          <p:cNvPr id="33796" name="Picture 5"/>
          <p:cNvPicPr>
            <a:picLocks noChangeAspect="1" noChangeArrowheads="1"/>
          </p:cNvPicPr>
          <p:nvPr/>
        </p:nvPicPr>
        <p:blipFill>
          <a:blip r:embed="rId4"/>
          <a:srcRect/>
          <a:stretch>
            <a:fillRect/>
          </a:stretch>
        </p:blipFill>
        <p:spPr bwMode="auto">
          <a:xfrm>
            <a:off x="4619625" y="3863975"/>
            <a:ext cx="3003550" cy="2255838"/>
          </a:xfrm>
          <a:prstGeom prst="rect">
            <a:avLst/>
          </a:prstGeom>
          <a:noFill/>
          <a:ln w="9525">
            <a:noFill/>
            <a:miter lim="800000"/>
            <a:headEnd/>
            <a:tailEnd/>
          </a:ln>
        </p:spPr>
      </p:pic>
      <p:pic>
        <p:nvPicPr>
          <p:cNvPr id="33797" name="Picture 3"/>
          <p:cNvPicPr>
            <a:picLocks noChangeAspect="1" noChangeArrowheads="1"/>
          </p:cNvPicPr>
          <p:nvPr/>
        </p:nvPicPr>
        <p:blipFill>
          <a:blip r:embed="rId5"/>
          <a:srcRect/>
          <a:stretch>
            <a:fillRect/>
          </a:stretch>
        </p:blipFill>
        <p:spPr bwMode="auto">
          <a:xfrm>
            <a:off x="4619625" y="1511300"/>
            <a:ext cx="3003550" cy="225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a:t>Philadelphia Phillies </a:t>
            </a:r>
            <a:r>
              <a:rPr lang="en-US" dirty="0" smtClean="0"/>
              <a:t>Game</a:t>
            </a:r>
            <a:br>
              <a:rPr lang="en-US" dirty="0" smtClean="0"/>
            </a:br>
            <a:r>
              <a:rPr lang="en-US" sz="2800" dirty="0" smtClean="0"/>
              <a:t>Citizens Bank Park </a:t>
            </a:r>
            <a:r>
              <a:rPr lang="en-US" sz="2800" smtClean="0"/>
              <a:t>- Blood </a:t>
            </a:r>
            <a:r>
              <a:rPr lang="en-US" sz="2800" dirty="0" smtClean="0"/>
              <a:t>Drive </a:t>
            </a:r>
            <a:endParaRPr lang="en-US" sz="2800" dirty="0"/>
          </a:p>
        </p:txBody>
      </p:sp>
      <p:pic>
        <p:nvPicPr>
          <p:cNvPr id="34818" name="Picture 4"/>
          <p:cNvPicPr>
            <a:picLocks noChangeAspect="1"/>
          </p:cNvPicPr>
          <p:nvPr/>
        </p:nvPicPr>
        <p:blipFill>
          <a:blip r:embed="rId2"/>
          <a:srcRect/>
          <a:stretch>
            <a:fillRect/>
          </a:stretch>
        </p:blipFill>
        <p:spPr bwMode="auto">
          <a:xfrm>
            <a:off x="1077913" y="3544888"/>
            <a:ext cx="3746500" cy="2697162"/>
          </a:xfrm>
          <a:prstGeom prst="rect">
            <a:avLst/>
          </a:prstGeom>
          <a:noFill/>
          <a:ln w="9525">
            <a:noFill/>
            <a:miter lim="800000"/>
            <a:headEnd/>
            <a:tailEnd/>
          </a:ln>
        </p:spPr>
      </p:pic>
      <p:pic>
        <p:nvPicPr>
          <p:cNvPr id="34819" name="Picture 10"/>
          <p:cNvPicPr>
            <a:picLocks noChangeAspect="1"/>
          </p:cNvPicPr>
          <p:nvPr/>
        </p:nvPicPr>
        <p:blipFill>
          <a:blip r:embed="rId3"/>
          <a:srcRect/>
          <a:stretch>
            <a:fillRect/>
          </a:stretch>
        </p:blipFill>
        <p:spPr bwMode="auto">
          <a:xfrm>
            <a:off x="1077913" y="1371600"/>
            <a:ext cx="3746500" cy="2797175"/>
          </a:xfrm>
          <a:prstGeom prst="rect">
            <a:avLst/>
          </a:prstGeom>
          <a:noFill/>
          <a:ln w="9525">
            <a:noFill/>
            <a:miter lim="800000"/>
            <a:headEnd/>
            <a:tailEnd/>
          </a:ln>
        </p:spPr>
      </p:pic>
      <p:pic>
        <p:nvPicPr>
          <p:cNvPr id="34820" name="Picture 12"/>
          <p:cNvPicPr>
            <a:picLocks noChangeAspect="1"/>
          </p:cNvPicPr>
          <p:nvPr/>
        </p:nvPicPr>
        <p:blipFill>
          <a:blip r:embed="rId4"/>
          <a:srcRect/>
          <a:stretch>
            <a:fillRect/>
          </a:stretch>
        </p:blipFill>
        <p:spPr bwMode="auto">
          <a:xfrm>
            <a:off x="4419600" y="3810000"/>
            <a:ext cx="3646488" cy="2432050"/>
          </a:xfrm>
          <a:prstGeom prst="rect">
            <a:avLst/>
          </a:prstGeom>
          <a:noFill/>
          <a:ln w="9525">
            <a:noFill/>
            <a:miter lim="800000"/>
            <a:headEnd/>
            <a:tailEnd/>
          </a:ln>
        </p:spPr>
      </p:pic>
      <p:pic>
        <p:nvPicPr>
          <p:cNvPr id="34821" name="Picture 13"/>
          <p:cNvPicPr>
            <a:picLocks noChangeAspect="1"/>
          </p:cNvPicPr>
          <p:nvPr/>
        </p:nvPicPr>
        <p:blipFill>
          <a:blip r:embed="rId5"/>
          <a:srcRect/>
          <a:stretch>
            <a:fillRect/>
          </a:stretch>
        </p:blipFill>
        <p:spPr bwMode="auto">
          <a:xfrm>
            <a:off x="4419600" y="1371600"/>
            <a:ext cx="3646488" cy="279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smtClean="0"/>
              <a:t>New Jersey Blood Drive</a:t>
            </a:r>
            <a:endParaRPr lang="en-US" dirty="0"/>
          </a:p>
        </p:txBody>
      </p:sp>
      <p:pic>
        <p:nvPicPr>
          <p:cNvPr id="35842" name="Picture 4"/>
          <p:cNvPicPr>
            <a:picLocks noChangeAspect="1"/>
          </p:cNvPicPr>
          <p:nvPr/>
        </p:nvPicPr>
        <p:blipFill>
          <a:blip r:embed="rId2"/>
          <a:srcRect/>
          <a:stretch>
            <a:fillRect/>
          </a:stretch>
        </p:blipFill>
        <p:spPr bwMode="auto">
          <a:xfrm>
            <a:off x="4589463" y="3762375"/>
            <a:ext cx="3517900" cy="2344738"/>
          </a:xfrm>
          <a:prstGeom prst="rect">
            <a:avLst/>
          </a:prstGeom>
          <a:noFill/>
          <a:ln w="9525">
            <a:noFill/>
            <a:miter lim="800000"/>
            <a:headEnd/>
            <a:tailEnd/>
          </a:ln>
        </p:spPr>
      </p:pic>
      <p:pic>
        <p:nvPicPr>
          <p:cNvPr id="35843" name="Picture 5"/>
          <p:cNvPicPr>
            <a:picLocks noChangeAspect="1"/>
          </p:cNvPicPr>
          <p:nvPr/>
        </p:nvPicPr>
        <p:blipFill>
          <a:blip r:embed="rId3"/>
          <a:srcRect/>
          <a:stretch>
            <a:fillRect/>
          </a:stretch>
        </p:blipFill>
        <p:spPr bwMode="auto">
          <a:xfrm>
            <a:off x="1069975" y="3762375"/>
            <a:ext cx="3519488" cy="2344738"/>
          </a:xfrm>
          <a:prstGeom prst="rect">
            <a:avLst/>
          </a:prstGeom>
          <a:noFill/>
          <a:ln w="9525">
            <a:noFill/>
            <a:miter lim="800000"/>
            <a:headEnd/>
            <a:tailEnd/>
          </a:ln>
        </p:spPr>
      </p:pic>
      <p:pic>
        <p:nvPicPr>
          <p:cNvPr id="35844" name="Picture 6"/>
          <p:cNvPicPr>
            <a:picLocks noChangeAspect="1"/>
          </p:cNvPicPr>
          <p:nvPr/>
        </p:nvPicPr>
        <p:blipFill>
          <a:blip r:embed="rId4"/>
          <a:srcRect/>
          <a:stretch>
            <a:fillRect/>
          </a:stretch>
        </p:blipFill>
        <p:spPr bwMode="auto">
          <a:xfrm>
            <a:off x="1069975" y="1419225"/>
            <a:ext cx="3519488" cy="2343150"/>
          </a:xfrm>
          <a:prstGeom prst="rect">
            <a:avLst/>
          </a:prstGeom>
          <a:noFill/>
          <a:ln w="9525">
            <a:noFill/>
            <a:miter lim="800000"/>
            <a:headEnd/>
            <a:tailEnd/>
          </a:ln>
        </p:spPr>
      </p:pic>
      <p:pic>
        <p:nvPicPr>
          <p:cNvPr id="35845" name="Picture 7"/>
          <p:cNvPicPr>
            <a:picLocks noChangeAspect="1"/>
          </p:cNvPicPr>
          <p:nvPr/>
        </p:nvPicPr>
        <p:blipFill>
          <a:blip r:embed="rId5"/>
          <a:srcRect/>
          <a:stretch>
            <a:fillRect/>
          </a:stretch>
        </p:blipFill>
        <p:spPr bwMode="auto">
          <a:xfrm>
            <a:off x="4589463" y="1419225"/>
            <a:ext cx="35179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p:cNvPicPr>
            <a:picLocks noChangeAspect="1"/>
          </p:cNvPicPr>
          <p:nvPr/>
        </p:nvPicPr>
        <p:blipFill>
          <a:blip r:embed="rId2"/>
          <a:srcRect/>
          <a:stretch>
            <a:fillRect/>
          </a:stretch>
        </p:blipFill>
        <p:spPr bwMode="auto">
          <a:xfrm>
            <a:off x="4768850" y="3827463"/>
            <a:ext cx="3606800" cy="2405062"/>
          </a:xfrm>
          <a:prstGeom prst="rect">
            <a:avLst/>
          </a:prstGeom>
          <a:noFill/>
          <a:ln w="9525">
            <a:noFill/>
            <a:miter lim="800000"/>
            <a:headEnd/>
            <a:tailEnd/>
          </a:ln>
        </p:spPr>
      </p:pic>
      <p:sp>
        <p:nvSpPr>
          <p:cNvPr id="2" name="Title 1"/>
          <p:cNvSpPr>
            <a:spLocks noGrp="1"/>
          </p:cNvSpPr>
          <p:nvPr>
            <p:ph type="title"/>
          </p:nvPr>
        </p:nvSpPr>
        <p:spPr>
          <a:xfrm>
            <a:off x="685800" y="66675"/>
            <a:ext cx="7770813" cy="1127125"/>
          </a:xfrm>
        </p:spPr>
        <p:txBody>
          <a:bodyPr/>
          <a:lstStyle/>
          <a:p>
            <a:pPr>
              <a:defRPr/>
            </a:pPr>
            <a:r>
              <a:rPr lang="en-US" dirty="0" smtClean="0"/>
              <a:t>AMC National HQ</a:t>
            </a:r>
            <a:br>
              <a:rPr lang="en-US" dirty="0" smtClean="0"/>
            </a:br>
            <a:r>
              <a:rPr lang="en-US" sz="2800" dirty="0" smtClean="0"/>
              <a:t>Bait</a:t>
            </a:r>
            <a:r>
              <a:rPr lang="en-US" sz="2800" dirty="0"/>
              <a:t>-ur-Rahman </a:t>
            </a:r>
            <a:r>
              <a:rPr lang="en-US" sz="2800" dirty="0" smtClean="0"/>
              <a:t>Mosque, Silver Spring, MD</a:t>
            </a:r>
            <a:endParaRPr lang="en-US" sz="2800" dirty="0"/>
          </a:p>
        </p:txBody>
      </p:sp>
      <p:pic>
        <p:nvPicPr>
          <p:cNvPr id="36867" name="Content Placeholder 3"/>
          <p:cNvPicPr>
            <a:picLocks noGrp="1" noChangeAspect="1"/>
          </p:cNvPicPr>
          <p:nvPr>
            <p:ph idx="1"/>
          </p:nvPr>
        </p:nvPicPr>
        <p:blipFill>
          <a:blip r:embed="rId3"/>
          <a:srcRect l="-5202" r="-5202"/>
          <a:stretch>
            <a:fillRect/>
          </a:stretch>
        </p:blipFill>
        <p:spPr>
          <a:xfrm>
            <a:off x="758825" y="3827463"/>
            <a:ext cx="3998913" cy="2414587"/>
          </a:xfrm>
        </p:spPr>
      </p:pic>
      <p:pic>
        <p:nvPicPr>
          <p:cNvPr id="36868" name="Picture 4"/>
          <p:cNvPicPr>
            <a:picLocks noChangeAspect="1"/>
          </p:cNvPicPr>
          <p:nvPr/>
        </p:nvPicPr>
        <p:blipFill>
          <a:blip r:embed="rId4"/>
          <a:srcRect/>
          <a:stretch>
            <a:fillRect/>
          </a:stretch>
        </p:blipFill>
        <p:spPr bwMode="auto">
          <a:xfrm>
            <a:off x="958850" y="1411288"/>
            <a:ext cx="3606800" cy="2406650"/>
          </a:xfrm>
          <a:prstGeom prst="rect">
            <a:avLst/>
          </a:prstGeom>
          <a:noFill/>
          <a:ln w="9525">
            <a:noFill/>
            <a:miter lim="800000"/>
            <a:headEnd/>
            <a:tailEnd/>
          </a:ln>
        </p:spPr>
      </p:pic>
      <p:pic>
        <p:nvPicPr>
          <p:cNvPr id="36869" name="Picture 5"/>
          <p:cNvPicPr>
            <a:picLocks noChangeAspect="1"/>
          </p:cNvPicPr>
          <p:nvPr/>
        </p:nvPicPr>
        <p:blipFill>
          <a:blip r:embed="rId5"/>
          <a:srcRect/>
          <a:stretch>
            <a:fillRect/>
          </a:stretch>
        </p:blipFill>
        <p:spPr bwMode="auto">
          <a:xfrm>
            <a:off x="4768850" y="1411288"/>
            <a:ext cx="3606800" cy="240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smtClean="0"/>
              <a:t>Central Virginia, Blood Drive</a:t>
            </a:r>
            <a:endParaRPr lang="en-US" dirty="0"/>
          </a:p>
        </p:txBody>
      </p:sp>
      <p:pic>
        <p:nvPicPr>
          <p:cNvPr id="37890" name="Picture 3"/>
          <p:cNvPicPr>
            <a:picLocks noChangeAspect="1"/>
          </p:cNvPicPr>
          <p:nvPr/>
        </p:nvPicPr>
        <p:blipFill>
          <a:blip r:embed="rId2"/>
          <a:srcRect/>
          <a:stretch>
            <a:fillRect/>
          </a:stretch>
        </p:blipFill>
        <p:spPr bwMode="auto">
          <a:xfrm>
            <a:off x="1130300" y="1487488"/>
            <a:ext cx="3446463" cy="2300287"/>
          </a:xfrm>
          <a:prstGeom prst="rect">
            <a:avLst/>
          </a:prstGeom>
          <a:noFill/>
          <a:ln w="9525">
            <a:noFill/>
            <a:miter lim="800000"/>
            <a:headEnd/>
            <a:tailEnd/>
          </a:ln>
        </p:spPr>
      </p:pic>
      <p:pic>
        <p:nvPicPr>
          <p:cNvPr id="37891" name="Picture 4"/>
          <p:cNvPicPr>
            <a:picLocks noChangeAspect="1"/>
          </p:cNvPicPr>
          <p:nvPr/>
        </p:nvPicPr>
        <p:blipFill>
          <a:blip r:embed="rId3"/>
          <a:srcRect/>
          <a:stretch>
            <a:fillRect/>
          </a:stretch>
        </p:blipFill>
        <p:spPr bwMode="auto">
          <a:xfrm>
            <a:off x="1130300" y="3787775"/>
            <a:ext cx="3446463" cy="2298700"/>
          </a:xfrm>
          <a:prstGeom prst="rect">
            <a:avLst/>
          </a:prstGeom>
          <a:noFill/>
          <a:ln w="9525">
            <a:noFill/>
            <a:miter lim="800000"/>
            <a:headEnd/>
            <a:tailEnd/>
          </a:ln>
        </p:spPr>
      </p:pic>
      <p:pic>
        <p:nvPicPr>
          <p:cNvPr id="37892" name="Picture 5"/>
          <p:cNvPicPr>
            <a:picLocks noChangeAspect="1"/>
          </p:cNvPicPr>
          <p:nvPr/>
        </p:nvPicPr>
        <p:blipFill>
          <a:blip r:embed="rId4"/>
          <a:srcRect/>
          <a:stretch>
            <a:fillRect/>
          </a:stretch>
        </p:blipFill>
        <p:spPr bwMode="auto">
          <a:xfrm>
            <a:off x="4576763" y="3787775"/>
            <a:ext cx="3446462" cy="2298700"/>
          </a:xfrm>
          <a:prstGeom prst="rect">
            <a:avLst/>
          </a:prstGeom>
          <a:noFill/>
          <a:ln w="9525">
            <a:noFill/>
            <a:miter lim="800000"/>
            <a:headEnd/>
            <a:tailEnd/>
          </a:ln>
        </p:spPr>
      </p:pic>
      <p:pic>
        <p:nvPicPr>
          <p:cNvPr id="37893" name="Picture 6"/>
          <p:cNvPicPr>
            <a:picLocks noChangeAspect="1"/>
          </p:cNvPicPr>
          <p:nvPr/>
        </p:nvPicPr>
        <p:blipFill>
          <a:blip r:embed="rId5"/>
          <a:srcRect/>
          <a:stretch>
            <a:fillRect/>
          </a:stretch>
        </p:blipFill>
        <p:spPr bwMode="auto">
          <a:xfrm>
            <a:off x="4576763" y="1487488"/>
            <a:ext cx="3446462"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smtClean="0"/>
              <a:t>Washington D.C. Monument</a:t>
            </a:r>
            <a:br>
              <a:rPr lang="en-US" dirty="0" smtClean="0"/>
            </a:br>
            <a:r>
              <a:rPr lang="en-US" dirty="0" smtClean="0"/>
              <a:t>Flyer Distribution</a:t>
            </a:r>
            <a:endParaRPr lang="en-US" dirty="0"/>
          </a:p>
        </p:txBody>
      </p:sp>
      <p:pic>
        <p:nvPicPr>
          <p:cNvPr id="38914" name="Picture 7"/>
          <p:cNvPicPr>
            <a:picLocks noChangeAspect="1"/>
          </p:cNvPicPr>
          <p:nvPr/>
        </p:nvPicPr>
        <p:blipFill>
          <a:blip r:embed="rId2"/>
          <a:srcRect/>
          <a:stretch>
            <a:fillRect/>
          </a:stretch>
        </p:blipFill>
        <p:spPr bwMode="auto">
          <a:xfrm>
            <a:off x="939800" y="1416050"/>
            <a:ext cx="3635375" cy="2430463"/>
          </a:xfrm>
          <a:prstGeom prst="rect">
            <a:avLst/>
          </a:prstGeom>
          <a:noFill/>
          <a:ln w="9525">
            <a:noFill/>
            <a:miter lim="800000"/>
            <a:headEnd/>
            <a:tailEnd/>
          </a:ln>
        </p:spPr>
      </p:pic>
      <p:pic>
        <p:nvPicPr>
          <p:cNvPr id="38915" name="Picture 8"/>
          <p:cNvPicPr>
            <a:picLocks noChangeAspect="1"/>
          </p:cNvPicPr>
          <p:nvPr/>
        </p:nvPicPr>
        <p:blipFill>
          <a:blip r:embed="rId3"/>
          <a:srcRect/>
          <a:stretch>
            <a:fillRect/>
          </a:stretch>
        </p:blipFill>
        <p:spPr bwMode="auto">
          <a:xfrm>
            <a:off x="4575175" y="1416050"/>
            <a:ext cx="3635375" cy="2430463"/>
          </a:xfrm>
          <a:prstGeom prst="rect">
            <a:avLst/>
          </a:prstGeom>
          <a:noFill/>
          <a:ln w="9525">
            <a:noFill/>
            <a:miter lim="800000"/>
            <a:headEnd/>
            <a:tailEnd/>
          </a:ln>
        </p:spPr>
      </p:pic>
      <p:pic>
        <p:nvPicPr>
          <p:cNvPr id="38916" name="Picture 9"/>
          <p:cNvPicPr>
            <a:picLocks noChangeAspect="1"/>
          </p:cNvPicPr>
          <p:nvPr/>
        </p:nvPicPr>
        <p:blipFill>
          <a:blip r:embed="rId4"/>
          <a:srcRect/>
          <a:stretch>
            <a:fillRect/>
          </a:stretch>
        </p:blipFill>
        <p:spPr bwMode="auto">
          <a:xfrm>
            <a:off x="939800" y="3846513"/>
            <a:ext cx="3635375" cy="2432050"/>
          </a:xfrm>
          <a:prstGeom prst="rect">
            <a:avLst/>
          </a:prstGeom>
          <a:noFill/>
          <a:ln w="9525">
            <a:noFill/>
            <a:miter lim="800000"/>
            <a:headEnd/>
            <a:tailEnd/>
          </a:ln>
        </p:spPr>
      </p:pic>
      <p:pic>
        <p:nvPicPr>
          <p:cNvPr id="38917" name="Picture 11"/>
          <p:cNvPicPr>
            <a:picLocks noChangeAspect="1"/>
          </p:cNvPicPr>
          <p:nvPr/>
        </p:nvPicPr>
        <p:blipFill>
          <a:blip r:embed="rId5"/>
          <a:srcRect/>
          <a:stretch>
            <a:fillRect/>
          </a:stretch>
        </p:blipFill>
        <p:spPr bwMode="auto">
          <a:xfrm>
            <a:off x="4575175" y="3846513"/>
            <a:ext cx="3635375" cy="243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eaLnBrk="1" fontAlgn="auto" hangingPunct="1">
              <a:spcAft>
                <a:spcPts val="0"/>
              </a:spcAft>
              <a:defRPr/>
            </a:pPr>
            <a:r>
              <a:rPr lang="en-US" sz="3200" dirty="0" smtClean="0">
                <a:ea typeface="+mj-ea"/>
                <a:cs typeface="+mj-cs"/>
              </a:rPr>
              <a:t>News Coverage: </a:t>
            </a:r>
            <a:r>
              <a:rPr lang="en-US" sz="3200" dirty="0" smtClean="0"/>
              <a:t>Washington Post</a:t>
            </a:r>
            <a:endParaRPr lang="en-US" sz="3200" dirty="0">
              <a:ea typeface="+mj-ea"/>
              <a:cs typeface="+mj-cs"/>
            </a:endParaRPr>
          </a:p>
        </p:txBody>
      </p:sp>
      <p:pic>
        <p:nvPicPr>
          <p:cNvPr id="39938" name="Picture 5" descr="wash-post-1.tiff"/>
          <p:cNvPicPr>
            <a:picLocks noChangeAspect="1"/>
          </p:cNvPicPr>
          <p:nvPr/>
        </p:nvPicPr>
        <p:blipFill>
          <a:blip r:embed="rId2"/>
          <a:srcRect/>
          <a:stretch>
            <a:fillRect/>
          </a:stretch>
        </p:blipFill>
        <p:spPr bwMode="auto">
          <a:xfrm>
            <a:off x="685800" y="942975"/>
            <a:ext cx="4487863" cy="5803900"/>
          </a:xfrm>
          <a:prstGeom prst="rect">
            <a:avLst/>
          </a:prstGeom>
          <a:noFill/>
          <a:ln w="9525">
            <a:noFill/>
            <a:miter lim="800000"/>
            <a:headEnd/>
            <a:tailEnd/>
          </a:ln>
        </p:spPr>
      </p:pic>
      <p:pic>
        <p:nvPicPr>
          <p:cNvPr id="39939" name="Picture 6" descr="wash-post-2.tiff"/>
          <p:cNvPicPr>
            <a:picLocks noChangeAspect="1"/>
          </p:cNvPicPr>
          <p:nvPr/>
        </p:nvPicPr>
        <p:blipFill>
          <a:blip r:embed="rId3"/>
          <a:srcRect/>
          <a:stretch>
            <a:fillRect/>
          </a:stretch>
        </p:blipFill>
        <p:spPr bwMode="auto">
          <a:xfrm>
            <a:off x="5181600" y="942975"/>
            <a:ext cx="3386138" cy="580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eaLnBrk="1" fontAlgn="auto" hangingPunct="1">
              <a:spcAft>
                <a:spcPts val="0"/>
              </a:spcAft>
              <a:defRPr/>
            </a:pPr>
            <a:r>
              <a:rPr lang="en-US" sz="3200" dirty="0" smtClean="0">
                <a:ea typeface="+mj-ea"/>
                <a:cs typeface="+mj-cs"/>
              </a:rPr>
              <a:t>News Coverage: </a:t>
            </a:r>
            <a:r>
              <a:rPr lang="en-US" sz="3200" dirty="0" smtClean="0"/>
              <a:t>Fox News Opinion</a:t>
            </a:r>
            <a:endParaRPr lang="en-US" sz="3200" dirty="0">
              <a:ea typeface="+mj-ea"/>
              <a:cs typeface="+mj-cs"/>
            </a:endParaRPr>
          </a:p>
        </p:txBody>
      </p:sp>
      <p:pic>
        <p:nvPicPr>
          <p:cNvPr id="40962" name="Picture 6" descr="fox-1.tiff"/>
          <p:cNvPicPr>
            <a:picLocks noChangeAspect="1"/>
          </p:cNvPicPr>
          <p:nvPr/>
        </p:nvPicPr>
        <p:blipFill>
          <a:blip r:embed="rId2"/>
          <a:srcRect/>
          <a:stretch>
            <a:fillRect/>
          </a:stretch>
        </p:blipFill>
        <p:spPr bwMode="auto">
          <a:xfrm>
            <a:off x="254000" y="977900"/>
            <a:ext cx="8720138" cy="1876425"/>
          </a:xfrm>
          <a:prstGeom prst="rect">
            <a:avLst/>
          </a:prstGeom>
          <a:noFill/>
          <a:ln w="9525">
            <a:noFill/>
            <a:miter lim="800000"/>
            <a:headEnd/>
            <a:tailEnd/>
          </a:ln>
        </p:spPr>
      </p:pic>
      <p:pic>
        <p:nvPicPr>
          <p:cNvPr id="40963" name="Picture 8"/>
          <p:cNvPicPr>
            <a:picLocks noChangeAspect="1"/>
          </p:cNvPicPr>
          <p:nvPr/>
        </p:nvPicPr>
        <p:blipFill>
          <a:blip r:embed="rId3"/>
          <a:srcRect/>
          <a:stretch>
            <a:fillRect/>
          </a:stretch>
        </p:blipFill>
        <p:spPr bwMode="auto">
          <a:xfrm>
            <a:off x="254000" y="2854325"/>
            <a:ext cx="4508500" cy="4003675"/>
          </a:xfrm>
          <a:prstGeom prst="rect">
            <a:avLst/>
          </a:prstGeom>
          <a:noFill/>
          <a:ln w="9525">
            <a:noFill/>
            <a:miter lim="800000"/>
            <a:headEnd/>
            <a:tailEnd/>
          </a:ln>
        </p:spPr>
      </p:pic>
      <p:pic>
        <p:nvPicPr>
          <p:cNvPr id="40964" name="Picture 9"/>
          <p:cNvPicPr>
            <a:picLocks noChangeAspect="1"/>
          </p:cNvPicPr>
          <p:nvPr/>
        </p:nvPicPr>
        <p:blipFill>
          <a:blip r:embed="rId4"/>
          <a:srcRect/>
          <a:stretch>
            <a:fillRect/>
          </a:stretch>
        </p:blipFill>
        <p:spPr bwMode="auto">
          <a:xfrm>
            <a:off x="4762500" y="3968750"/>
            <a:ext cx="4381500" cy="288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eaLnBrk="1" fontAlgn="auto" hangingPunct="1">
              <a:spcAft>
                <a:spcPts val="0"/>
              </a:spcAft>
              <a:defRPr/>
            </a:pPr>
            <a:r>
              <a:rPr lang="en-US" sz="3200" dirty="0" smtClean="0">
                <a:ea typeface="+mj-ea"/>
                <a:cs typeface="+mj-cs"/>
              </a:rPr>
              <a:t>News Coverage</a:t>
            </a:r>
            <a:endParaRPr lang="en-US" sz="3200" dirty="0">
              <a:ea typeface="+mj-ea"/>
              <a:cs typeface="+mj-cs"/>
            </a:endParaRPr>
          </a:p>
        </p:txBody>
      </p:sp>
      <p:pic>
        <p:nvPicPr>
          <p:cNvPr id="41986" name="Picture 5" descr="bbc-1.tiff"/>
          <p:cNvPicPr>
            <a:picLocks noChangeAspect="1"/>
          </p:cNvPicPr>
          <p:nvPr/>
        </p:nvPicPr>
        <p:blipFill>
          <a:blip r:embed="rId2"/>
          <a:srcRect/>
          <a:stretch>
            <a:fillRect/>
          </a:stretch>
        </p:blipFill>
        <p:spPr bwMode="auto">
          <a:xfrm>
            <a:off x="261938" y="965200"/>
            <a:ext cx="8680450" cy="1117600"/>
          </a:xfrm>
          <a:prstGeom prst="rect">
            <a:avLst/>
          </a:prstGeom>
          <a:noFill/>
          <a:ln w="9525">
            <a:noFill/>
            <a:miter lim="800000"/>
            <a:headEnd/>
            <a:tailEnd/>
          </a:ln>
        </p:spPr>
      </p:pic>
      <p:pic>
        <p:nvPicPr>
          <p:cNvPr id="41987" name="Picture 6" descr="bbc-2.tiff"/>
          <p:cNvPicPr>
            <a:picLocks noChangeAspect="1"/>
          </p:cNvPicPr>
          <p:nvPr/>
        </p:nvPicPr>
        <p:blipFill>
          <a:blip r:embed="rId3"/>
          <a:srcRect/>
          <a:stretch>
            <a:fillRect/>
          </a:stretch>
        </p:blipFill>
        <p:spPr bwMode="auto">
          <a:xfrm>
            <a:off x="261938" y="2082800"/>
            <a:ext cx="4683125"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smtClean="0"/>
              <a:t>Positive Impact on US Population</a:t>
            </a:r>
            <a:endParaRPr lang="en-US" dirty="0"/>
          </a:p>
        </p:txBody>
      </p:sp>
      <p:sp>
        <p:nvSpPr>
          <p:cNvPr id="43010" name="Content Placeholder 2"/>
          <p:cNvSpPr>
            <a:spLocks noGrp="1"/>
          </p:cNvSpPr>
          <p:nvPr>
            <p:ph idx="1"/>
          </p:nvPr>
        </p:nvSpPr>
        <p:spPr>
          <a:xfrm>
            <a:off x="685800" y="1592263"/>
            <a:ext cx="7770813" cy="4697412"/>
          </a:xfrm>
        </p:spPr>
        <p:txBody>
          <a:bodyPr/>
          <a:lstStyle/>
          <a:p>
            <a:pPr>
              <a:buFont typeface="Wingdings" pitchFamily="2" charset="2"/>
              <a:buNone/>
            </a:pPr>
            <a:r>
              <a:rPr lang="en-US" sz="2200" smtClean="0">
                <a:ea typeface="ＭＳ Ｐゴシック" pitchFamily="34" charset="-128"/>
              </a:rPr>
              <a:t>Michael wrote to us:  “I just saw your story regarding your blood drive on CNN.com. As a Native American descendant, I was really angry about the terroristic acts perpetrated on 9/11. I have harbored a certain percentage of that anger for 10 years. All of the ceremonies that have marked that evil act of mass murder brought all that anger back. I have held a great hatred for Muslims in general for many years since then. I can say in all honesty that that hatred has lessen over the years but was still there. When I saw the story regarding the blood drive, I thought “what if this is just a PR stunt? And then for some unexplainable reason, I started to cry. I felt all of that anger, hatred; resentment and racial bigotry leave 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Campaign Activities</a:t>
            </a:r>
          </a:p>
        </p:txBody>
      </p:sp>
      <p:sp>
        <p:nvSpPr>
          <p:cNvPr id="16386" name="Rectangle 3"/>
          <p:cNvSpPr>
            <a:spLocks noGrp="1"/>
          </p:cNvSpPr>
          <p:nvPr>
            <p:ph type="body" idx="4294967295"/>
          </p:nvPr>
        </p:nvSpPr>
        <p:spPr>
          <a:xfrm>
            <a:off x="685800" y="1638300"/>
            <a:ext cx="7770813" cy="4229100"/>
          </a:xfrm>
        </p:spPr>
        <p:txBody>
          <a:bodyPr/>
          <a:lstStyle/>
          <a:p>
            <a:pPr>
              <a:lnSpc>
                <a:spcPct val="80000"/>
              </a:lnSpc>
            </a:pPr>
            <a:r>
              <a:rPr lang="en-US" sz="1800" smtClean="0">
                <a:ea typeface="ＭＳ Ｐゴシック" pitchFamily="34" charset="-128"/>
              </a:rPr>
              <a:t>17 Bus stop Shelter Ads in NYC</a:t>
            </a:r>
          </a:p>
          <a:p>
            <a:pPr>
              <a:lnSpc>
                <a:spcPct val="80000"/>
              </a:lnSpc>
            </a:pPr>
            <a:r>
              <a:rPr lang="en-US" sz="1800" smtClean="0">
                <a:ea typeface="ＭＳ Ｐゴシック" pitchFamily="34" charset="-128"/>
              </a:rPr>
              <a:t>Seven 14 by 48 foot billboards on prominent spaces in NY, Chicago, Dallas, Houston, Indiana, Los Angeles, San Francisco</a:t>
            </a:r>
          </a:p>
          <a:p>
            <a:pPr>
              <a:lnSpc>
                <a:spcPct val="80000"/>
              </a:lnSpc>
            </a:pPr>
            <a:r>
              <a:rPr lang="en-US" sz="1800" smtClean="0">
                <a:ea typeface="ＭＳ Ｐゴシック" pitchFamily="34" charset="-128"/>
              </a:rPr>
              <a:t>25 King Size Bus Banners in DC and Chicago </a:t>
            </a:r>
          </a:p>
          <a:p>
            <a:pPr>
              <a:lnSpc>
                <a:spcPct val="80000"/>
              </a:lnSpc>
            </a:pPr>
            <a:r>
              <a:rPr lang="en-US" sz="1800" smtClean="0">
                <a:ea typeface="ＭＳ Ｐゴシック" pitchFamily="34" charset="-128"/>
              </a:rPr>
              <a:t>82 Metro car ads in DC</a:t>
            </a:r>
          </a:p>
          <a:p>
            <a:pPr>
              <a:lnSpc>
                <a:spcPct val="80000"/>
              </a:lnSpc>
            </a:pPr>
            <a:r>
              <a:rPr lang="en-US" sz="1800" smtClean="0">
                <a:ea typeface="ＭＳ Ｐゴシック" pitchFamily="34" charset="-128"/>
              </a:rPr>
              <a:t>800,000 flyers printed and hand delivered all across the US </a:t>
            </a:r>
          </a:p>
          <a:p>
            <a:pPr>
              <a:lnSpc>
                <a:spcPct val="80000"/>
              </a:lnSpc>
            </a:pPr>
            <a:r>
              <a:rPr lang="en-US" sz="1800" smtClean="0">
                <a:ea typeface="ＭＳ Ｐゴシック" pitchFamily="34" charset="-128"/>
              </a:rPr>
              <a:t>Aerial Ad in Chicago air show</a:t>
            </a:r>
          </a:p>
          <a:p>
            <a:pPr>
              <a:lnSpc>
                <a:spcPct val="80000"/>
              </a:lnSpc>
            </a:pPr>
            <a:r>
              <a:rPr lang="en-US" sz="1800" smtClean="0">
                <a:ea typeface="ＭＳ Ｐゴシック" pitchFamily="34" charset="-128"/>
              </a:rPr>
              <a:t>10,000 t-shirts</a:t>
            </a:r>
          </a:p>
          <a:p>
            <a:pPr>
              <a:lnSpc>
                <a:spcPct val="80000"/>
              </a:lnSpc>
            </a:pPr>
            <a:r>
              <a:rPr lang="en-US" sz="1800" smtClean="0">
                <a:ea typeface="ＭＳ Ｐゴシック" pitchFamily="34" charset="-128"/>
              </a:rPr>
              <a:t>16,000 individualized letters to all top federal and state leaders and mayors of town all across the US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smtClean="0"/>
              <a:t>Positive Impact on US Population</a:t>
            </a:r>
            <a:endParaRPr lang="en-US" dirty="0"/>
          </a:p>
        </p:txBody>
      </p:sp>
      <p:sp>
        <p:nvSpPr>
          <p:cNvPr id="44034" name="Content Placeholder 2"/>
          <p:cNvSpPr>
            <a:spLocks noGrp="1"/>
          </p:cNvSpPr>
          <p:nvPr>
            <p:ph idx="1"/>
          </p:nvPr>
        </p:nvSpPr>
        <p:spPr>
          <a:xfrm>
            <a:off x="685800" y="1592263"/>
            <a:ext cx="7770813" cy="4697412"/>
          </a:xfrm>
        </p:spPr>
        <p:txBody>
          <a:bodyPr/>
          <a:lstStyle/>
          <a:p>
            <a:pPr>
              <a:buFont typeface="Wingdings" pitchFamily="2" charset="2"/>
              <a:buNone/>
            </a:pPr>
            <a:r>
              <a:rPr lang="en-US" smtClean="0">
                <a:ea typeface="ＭＳ Ｐゴシック" pitchFamily="34" charset="-128"/>
              </a:rPr>
              <a:t>The clip of the CNN iReport story can be viewed here: </a:t>
            </a:r>
            <a:r>
              <a:rPr lang="en-US" smtClean="0">
                <a:ea typeface="ＭＳ Ｐゴシック" pitchFamily="34" charset="-128"/>
                <a:hlinkClick r:id="rId2"/>
              </a:rPr>
              <a:t>http://ireport.cnn.com/docs/DOC-671618</a:t>
            </a:r>
            <a:endParaRPr lang="en-US" smtClean="0">
              <a:ea typeface="ＭＳ Ｐゴシック" pitchFamily="34" charset="-128"/>
            </a:endParaRPr>
          </a:p>
          <a:p>
            <a:pPr>
              <a:buFont typeface="Wingdings" pitchFamily="2" charset="2"/>
              <a:buNone/>
            </a:pPr>
            <a:r>
              <a:rPr lang="en-US" smtClean="0">
                <a:ea typeface="ＭＳ Ｐゴシック" pitchFamily="34" charset="-128"/>
              </a:rPr>
              <a:t>The first passerby they interview is a Jewish man who says once he saw that these were Muslims doing this blood drive and being a Jew he just had to come and donate blood...</a:t>
            </a:r>
          </a:p>
          <a:p>
            <a:pPr>
              <a:buFont typeface="Wingdings" pitchFamily="2" charset="2"/>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smtClean="0"/>
              <a:t>Positive Impact on US Population</a:t>
            </a:r>
            <a:endParaRPr lang="en-US" dirty="0"/>
          </a:p>
        </p:txBody>
      </p:sp>
      <p:sp>
        <p:nvSpPr>
          <p:cNvPr id="45058" name="Content Placeholder 2"/>
          <p:cNvSpPr>
            <a:spLocks noGrp="1"/>
          </p:cNvSpPr>
          <p:nvPr>
            <p:ph idx="1"/>
          </p:nvPr>
        </p:nvSpPr>
        <p:spPr>
          <a:xfrm>
            <a:off x="685800" y="1592263"/>
            <a:ext cx="7770813" cy="4697412"/>
          </a:xfrm>
        </p:spPr>
        <p:txBody>
          <a:bodyPr/>
          <a:lstStyle/>
          <a:p>
            <a:pPr>
              <a:buFont typeface="Wingdings" pitchFamily="2" charset="2"/>
              <a:buNone/>
            </a:pPr>
            <a:r>
              <a:rPr lang="en-US" smtClean="0">
                <a:ea typeface="ＭＳ Ｐゴシック" pitchFamily="34" charset="-128"/>
              </a:rPr>
              <a:t>Then there is the music minister Missy O'Brien from Unity Church of Christ in Mount Laurel who waited for an hour to talk about the wonderful Muslims for Life campaign on the 1210 AM Chris Stigall Show - and she says since she was waiting for an hour she had written down what to say.. here is her own email recounting the story on the next page…</a:t>
            </a:r>
          </a:p>
          <a:p>
            <a:pPr>
              <a:buFont typeface="Wingdings" pitchFamily="2" charset="2"/>
              <a:buNone/>
            </a:pPr>
            <a:r>
              <a:rPr lang="en-US" smtClean="0">
                <a:ea typeface="ＭＳ Ｐゴシック" pitchFamily="34" charset="-128"/>
              </a:rPr>
              <a:t> </a:t>
            </a:r>
            <a:endParaRPr lang="en-US" sz="1200" smtClean="0">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58775" y="271463"/>
          <a:ext cx="8628063" cy="6308725"/>
        </p:xfrm>
        <a:graphic>
          <a:graphicData uri="http://schemas.openxmlformats.org/drawingml/2006/table">
            <a:tbl>
              <a:tblPr/>
              <a:tblGrid>
                <a:gridCol w="4378325"/>
                <a:gridCol w="4249738"/>
              </a:tblGrid>
              <a:tr h="621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From: &lt;micmis@comcast.net&gt;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Date: Fri, Sep 9, 2011 at 10:25 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Subject: Radio plug for September 10th and 11th Blood Drive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To: </a:t>
                      </a: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hlinkClick r:id="rId2"/>
                        </a:rPr>
                        <a:t>sulemanmshaikh@gmail.com</a:t>
                      </a: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Hi Muhammad,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This morning on the radio- 1210AM- on the Chris Stigall show- the discussion was how do people in the community deal with 9/11. So I called in. In the last three minutes of the show I was able to share about your blood drive. Since I waited about an hour on hold to speak, I wrote down what I wanted to say. Here is the jist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Hi Chris, It has been very important to me as well as my church to continue the community bonding that James was just talking about. (James is the filmmaker of the 9/11 film that will be aired on Sunday on CBS from 8-10 who was being interviewed right before they put me on the air.) I am the music minister of Unity Church of Christ in Mount Laurel and I personally, and our church put out flags, have had prayer vigils, concerts through the years and have had a friend of mine, who is a survivor of 9/11, come and speak to us.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Each year on Thanksgiving Eve, our church, in conjunction with area houses of worship from the Jewish, Christian and Muslem faiths, have an Interfaith Service where we focus on how we are more alike that different. After 9/11 this service became even more significant. Because of a relationship that has come from this Interfaith Service, our church has been given an oppurtunity to go one step further this year on 9/11 to do something special and support the efforts of the Muslem Community of Willingboro in New Jersey who are taking part in a nationwide campaign Muslemsforlife.org.</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Their idea is that 3,000 people lost their lives on 9/11, and since it is the 10th anniversary, that 3,000 x 10 has given them the goal of raising 10,000 units of blood that can save 30,000 people. This goal saves lives and honors the sanctity of life. This weekend, on Saturday the 10th, and Sunday the 11th, at 500 Bridge Street in Willingboro, from 9-3 they will be having their blood drive. It is a wonderful cause that our church is participating in and that their Imam, Muhammad Suleman, has said will send a message to the terrorists that regardless of faith, we are united.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Chris, the host, asked where can they get more information about this. I repeated the muslimsforlife.org website and he asked me again where and when. So I gave your address and the times. He said thank you for calling. You are doing more to honor 9/11 than Mayor Bloomberg.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I trust and pray that this will bring even more people to your blood drive and more importantly, help people join in uniting our communities even more.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Looking forward to seeing you and yours on Sunday,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rPr>
                        <a:t>    Missy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charset="0"/>
                        <a:ea typeface="ＭＳ Ｐゴシック" charset="-128"/>
                        <a:cs typeface="ＭＳ Ｐゴシック" charset="-128"/>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Muslims-for-Life-Brochure-outside.jpg"/>
          <p:cNvPicPr>
            <a:picLocks noChangeAspect="1"/>
          </p:cNvPicPr>
          <p:nvPr/>
        </p:nvPicPr>
        <p:blipFill>
          <a:blip r:embed="rId2"/>
          <a:srcRect/>
          <a:stretch>
            <a:fillRect/>
          </a:stretch>
        </p:blipFill>
        <p:spPr bwMode="auto">
          <a:xfrm>
            <a:off x="219075" y="0"/>
            <a:ext cx="88169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Muslims-for-Life-Brochure-inside.jpg"/>
          <p:cNvPicPr>
            <a:picLocks noChangeAspect="1"/>
          </p:cNvPicPr>
          <p:nvPr/>
        </p:nvPicPr>
        <p:blipFill>
          <a:blip r:embed="rId2"/>
          <a:srcRect/>
          <a:stretch>
            <a:fillRect/>
          </a:stretch>
        </p:blipFill>
        <p:spPr bwMode="auto">
          <a:xfrm>
            <a:off x="227013" y="0"/>
            <a:ext cx="88169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2012 Nationwide Muslims for Life Blood Drive </a:t>
            </a:r>
          </a:p>
        </p:txBody>
      </p:sp>
      <p:sp>
        <p:nvSpPr>
          <p:cNvPr id="60419" name="Rectangle 3"/>
          <p:cNvSpPr>
            <a:spLocks noGrp="1"/>
          </p:cNvSpPr>
          <p:nvPr>
            <p:ph type="body" idx="4294967295"/>
          </p:nvPr>
        </p:nvSpPr>
        <p:spPr>
          <a:xfrm>
            <a:off x="685800" y="1687513"/>
            <a:ext cx="7981950" cy="4610100"/>
          </a:xfrm>
        </p:spPr>
        <p:txBody>
          <a:bodyPr/>
          <a:lstStyle/>
          <a:p>
            <a:r>
              <a:rPr lang="en-US" smtClean="0">
                <a:ea typeface="ＭＳ Ｐゴシック" pitchFamily="34" charset="-128"/>
              </a:rPr>
              <a:t>376 Blood Drives by 207 Registrants; So far 189 Completed Data 8,628 pints</a:t>
            </a:r>
          </a:p>
          <a:p>
            <a:r>
              <a:rPr lang="en-US" b="1" u="sng" smtClean="0">
                <a:ea typeface="ＭＳ Ｐゴシック" pitchFamily="34" charset="-128"/>
              </a:rPr>
              <a:t>Concept of Outreach Now Widely understood by members.  This is what we need to do REACH OUT!</a:t>
            </a:r>
          </a:p>
          <a:p>
            <a:r>
              <a:rPr lang="en-US" smtClean="0">
                <a:ea typeface="ＭＳ Ｐゴシック" pitchFamily="34" charset="-128"/>
              </a:rPr>
              <a:t>Seattle Jama’at - 27 blood drives and 626 pints </a:t>
            </a:r>
          </a:p>
          <a:p>
            <a:r>
              <a:rPr lang="en-US" smtClean="0">
                <a:ea typeface="ＭＳ Ｐゴシック" pitchFamily="34" charset="-128"/>
              </a:rPr>
              <a:t>Atlanta: 28 [+ 30 - a month-long effort] one day blood drives all told and some 1,361 pints </a:t>
            </a:r>
          </a:p>
          <a:p>
            <a:r>
              <a:rPr lang="en-US" smtClean="0">
                <a:ea typeface="ＭＳ Ｐゴシック" pitchFamily="34" charset="-128"/>
              </a:rPr>
              <a:t>Miami Jama’at - Fourteen, 11-day long blood drives plus additional – Equivalent of 154 one day blood drives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2012 Other Major Efforts</a:t>
            </a:r>
          </a:p>
        </p:txBody>
      </p:sp>
      <p:sp>
        <p:nvSpPr>
          <p:cNvPr id="61443" name="Rectangle 3"/>
          <p:cNvSpPr>
            <a:spLocks noGrp="1"/>
          </p:cNvSpPr>
          <p:nvPr>
            <p:ph type="body" idx="4294967295"/>
          </p:nvPr>
        </p:nvSpPr>
        <p:spPr>
          <a:xfrm>
            <a:off x="685800" y="1751013"/>
            <a:ext cx="7770813" cy="4116387"/>
          </a:xfrm>
        </p:spPr>
        <p:txBody>
          <a:bodyPr/>
          <a:lstStyle/>
          <a:p>
            <a:pPr>
              <a:lnSpc>
                <a:spcPct val="80000"/>
              </a:lnSpc>
            </a:pPr>
            <a:r>
              <a:rPr lang="en-US" sz="1600" b="1" smtClean="0">
                <a:ea typeface="ＭＳ Ｐゴシック" pitchFamily="34" charset="-128"/>
              </a:rPr>
              <a:t>Detroit, NINE blood drives, 409 pints; </a:t>
            </a:r>
          </a:p>
          <a:p>
            <a:pPr>
              <a:lnSpc>
                <a:spcPct val="80000"/>
              </a:lnSpc>
            </a:pPr>
            <a:r>
              <a:rPr lang="en-US" sz="1600" b="1" smtClean="0">
                <a:ea typeface="ＭＳ Ｐゴシック" pitchFamily="34" charset="-128"/>
              </a:rPr>
              <a:t>NY: Queens, Brooklyn, Long Island - ELEVEN blood drives, 624 pints; </a:t>
            </a:r>
          </a:p>
          <a:p>
            <a:pPr>
              <a:lnSpc>
                <a:spcPct val="80000"/>
              </a:lnSpc>
            </a:pPr>
            <a:r>
              <a:rPr lang="en-US" sz="1600" b="1" smtClean="0">
                <a:ea typeface="ＭＳ Ｐゴシック" pitchFamily="34" charset="-128"/>
              </a:rPr>
              <a:t>Willingboro, EIGHT blood drives, 304 pints; </a:t>
            </a:r>
          </a:p>
          <a:p>
            <a:pPr>
              <a:lnSpc>
                <a:spcPct val="80000"/>
              </a:lnSpc>
            </a:pPr>
            <a:r>
              <a:rPr lang="en-US" sz="1600" b="1" smtClean="0">
                <a:ea typeface="ＭＳ Ｐゴシック" pitchFamily="34" charset="-128"/>
              </a:rPr>
              <a:t>Dallas &amp; Fort Worth SEVEN blood drives, 174 pints - one pending; </a:t>
            </a:r>
          </a:p>
          <a:p>
            <a:pPr>
              <a:lnSpc>
                <a:spcPct val="80000"/>
              </a:lnSpc>
            </a:pPr>
            <a:r>
              <a:rPr lang="en-US" sz="1600" b="1" smtClean="0">
                <a:ea typeface="ＭＳ Ｐゴシック" pitchFamily="34" charset="-128"/>
              </a:rPr>
              <a:t>N.J.  SIX blood drives, 103 pints; </a:t>
            </a:r>
          </a:p>
          <a:p>
            <a:pPr>
              <a:lnSpc>
                <a:spcPct val="80000"/>
              </a:lnSpc>
            </a:pPr>
            <a:r>
              <a:rPr lang="en-US" sz="1600" b="1" smtClean="0">
                <a:ea typeface="ＭＳ Ｐゴシック" pitchFamily="34" charset="-128"/>
              </a:rPr>
              <a:t>FIVE blood drives: LA West 159 pints; Houston N&amp;S, 136 pints;</a:t>
            </a:r>
          </a:p>
          <a:p>
            <a:pPr>
              <a:lnSpc>
                <a:spcPct val="80000"/>
              </a:lnSpc>
            </a:pPr>
            <a:r>
              <a:rPr lang="en-US" sz="1600" b="1" smtClean="0">
                <a:ea typeface="ＭＳ Ｐゴシック" pitchFamily="34" charset="-128"/>
              </a:rPr>
              <a:t>FOUR blood drives: RTP [131 pints]; Zion [89 pints]; Chicago East [74 pints]; and Washington, DC [21 pints];</a:t>
            </a:r>
          </a:p>
          <a:p>
            <a:pPr>
              <a:lnSpc>
                <a:spcPct val="80000"/>
              </a:lnSpc>
            </a:pPr>
            <a:r>
              <a:rPr lang="en-US" sz="1600" b="1" smtClean="0">
                <a:ea typeface="ＭＳ Ｐゴシック" pitchFamily="34" charset="-128"/>
              </a:rPr>
              <a:t>With THREE blood drives: Tulsa [204 pints]; C. VA [145 pints]; and C. Jersey [136 pints].</a:t>
            </a:r>
            <a:r>
              <a:rPr lang="en-US" sz="1600" smtClean="0">
                <a:ea typeface="ＭＳ Ｐゴシック" pitchFamily="34" charset="-128"/>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Other 2012 Blood Drives</a:t>
            </a:r>
          </a:p>
        </p:txBody>
      </p:sp>
      <p:sp>
        <p:nvSpPr>
          <p:cNvPr id="62467" name="Rectangle 3"/>
          <p:cNvSpPr>
            <a:spLocks noGrp="1"/>
          </p:cNvSpPr>
          <p:nvPr>
            <p:ph type="body" idx="4294967295"/>
          </p:nvPr>
        </p:nvSpPr>
        <p:spPr>
          <a:xfrm>
            <a:off x="685800" y="1438275"/>
            <a:ext cx="7770813" cy="4429125"/>
          </a:xfrm>
        </p:spPr>
        <p:txBody>
          <a:bodyPr/>
          <a:lstStyle/>
          <a:p>
            <a:pPr>
              <a:lnSpc>
                <a:spcPct val="80000"/>
              </a:lnSpc>
            </a:pPr>
            <a:r>
              <a:rPr lang="en-US" sz="1800" smtClean="0">
                <a:ea typeface="ＭＳ Ｐゴシック" pitchFamily="34" charset="-128"/>
              </a:rPr>
              <a:t>TWO blood drives each: Philadelphia [1,248 pints]; Boston [999 pints]; Baltimore [404 pints]; San Diego [99 pints]; Capitol Hill [92 pints]; Portland [68 pints]; Osh Kosh [59 pints]; Austin [56 pints]; Charlotte [50 pints];  N. VA [44 pints]; Indiana [34 pints]; Kansas [29 pints]; and Columbus [21 pints]. </a:t>
            </a:r>
          </a:p>
          <a:p>
            <a:pPr>
              <a:lnSpc>
                <a:spcPct val="80000"/>
              </a:lnSpc>
            </a:pPr>
            <a:r>
              <a:rPr lang="en-US" sz="1800" smtClean="0">
                <a:ea typeface="ＭＳ Ｐゴシック" pitchFamily="34" charset="-128"/>
              </a:rPr>
              <a:t>ONE blood drive each: Silver Spring (38); St. Louis (7); Hartford (40); Dayton (20); Laurel (40); New Orleans (38); Syracuse (28); Fitchburg (35); Alabama (18); Buffalo (19); Milwaukee (21); BayPoint (13); Silicon Valley (23); Orlando (14); Sacramento (12); S. VA (34); Phoenix (24); Tucson (17); Binghamton (17); Kentucky (16); Richmond (32); Rochester (23); York (28); Houston Cypress (16); Lehigh (28); Cleveland (14); Merced (8); and Albany (22). </a:t>
            </a:r>
          </a:p>
          <a:p>
            <a:pPr>
              <a:lnSpc>
                <a:spcPct val="80000"/>
              </a:lnSpc>
            </a:pPr>
            <a:r>
              <a:rPr lang="en-US" sz="1800" smtClean="0">
                <a:ea typeface="ＭＳ Ｐゴシック" pitchFamily="34" charset="-128"/>
              </a:rPr>
              <a:t>A couple of Jama’ats did half a blood drive each: L. A. East and L. A. West together did one blood drive (32). </a:t>
            </a:r>
          </a:p>
          <a:p>
            <a:pPr>
              <a:lnSpc>
                <a:spcPct val="80000"/>
              </a:lnSpc>
            </a:pPr>
            <a:r>
              <a:rPr lang="en-US" sz="1800" smtClean="0">
                <a:ea typeface="ＭＳ Ｐゴシック" pitchFamily="34" charset="-128"/>
              </a:rPr>
              <a:t>No Reports Yet: Potomac, Athens, Oakland, and Las Vegas.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High School Blood Drives</a:t>
            </a:r>
          </a:p>
        </p:txBody>
      </p:sp>
      <p:sp>
        <p:nvSpPr>
          <p:cNvPr id="63491" name="Rectangle 3"/>
          <p:cNvSpPr>
            <a:spLocks noGrp="1"/>
          </p:cNvSpPr>
          <p:nvPr>
            <p:ph type="body" idx="4294967295"/>
          </p:nvPr>
        </p:nvSpPr>
        <p:spPr/>
        <p:txBody>
          <a:bodyPr/>
          <a:lstStyle/>
          <a:p>
            <a:r>
              <a:rPr lang="en-US" b="1" smtClean="0">
                <a:ea typeface="ＭＳ Ｐゴシック" pitchFamily="34" charset="-128"/>
              </a:rPr>
              <a:t>ONE AMAZING thing</a:t>
            </a:r>
            <a:r>
              <a:rPr lang="en-US" smtClean="0">
                <a:ea typeface="ＭＳ Ｐゴシック" pitchFamily="34" charset="-128"/>
              </a:rPr>
              <a:t> that happened this year and that all Jama’ats must try and copy next year is that in Atlanta Jama’at a young girl at a girls </a:t>
            </a:r>
            <a:r>
              <a:rPr lang="en-US" b="1" smtClean="0">
                <a:ea typeface="ＭＳ Ｐゴシック" pitchFamily="34" charset="-128"/>
              </a:rPr>
              <a:t>high school</a:t>
            </a:r>
            <a:r>
              <a:rPr lang="en-US" smtClean="0">
                <a:ea typeface="ＭＳ Ｐゴシック" pitchFamily="34" charset="-128"/>
              </a:rPr>
              <a:t> organized a very successful “Muslims for Life” blood drive at her school which was fully supported by all the school.  If this is done by every Jama’at’s high school students in all their high schools we could see close to 400 “Muslims for Life” blood drives just in this way insha-Allah!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Growing Collaboration with Major League Baseball Franchises</a:t>
            </a:r>
          </a:p>
        </p:txBody>
      </p:sp>
      <p:sp>
        <p:nvSpPr>
          <p:cNvPr id="64515" name="Rectangle 3"/>
          <p:cNvSpPr>
            <a:spLocks noGrp="1"/>
          </p:cNvSpPr>
          <p:nvPr>
            <p:ph type="body" idx="4294967295"/>
          </p:nvPr>
        </p:nvSpPr>
        <p:spPr>
          <a:xfrm>
            <a:off x="685800" y="1609725"/>
            <a:ext cx="7770813" cy="4257675"/>
          </a:xfrm>
        </p:spPr>
        <p:txBody>
          <a:bodyPr/>
          <a:lstStyle/>
          <a:p>
            <a:r>
              <a:rPr lang="en-US" sz="2000" b="1" smtClean="0">
                <a:ea typeface="ＭＳ Ｐゴシック" pitchFamily="34" charset="-128"/>
              </a:rPr>
              <a:t>Amazing success with MLB franchises</a:t>
            </a:r>
            <a:r>
              <a:rPr lang="en-US" sz="2000" smtClean="0">
                <a:ea typeface="ＭＳ Ｐゴシック" pitchFamily="34" charset="-128"/>
              </a:rPr>
              <a:t>.  </a:t>
            </a:r>
            <a:r>
              <a:rPr lang="en-US" sz="2000" b="1" smtClean="0">
                <a:ea typeface="ＭＳ Ｐゴシック" pitchFamily="34" charset="-128"/>
              </a:rPr>
              <a:t>Philadelphia Phillies</a:t>
            </a:r>
            <a:r>
              <a:rPr lang="en-US" sz="2000" smtClean="0">
                <a:ea typeface="ＭＳ Ｐゴシック" pitchFamily="34" charset="-128"/>
              </a:rPr>
              <a:t> and the </a:t>
            </a:r>
            <a:r>
              <a:rPr lang="en-US" sz="2000" b="1" smtClean="0">
                <a:ea typeface="ＭＳ Ｐゴシック" pitchFamily="34" charset="-128"/>
              </a:rPr>
              <a:t>Boston Red Sox</a:t>
            </a:r>
            <a:r>
              <a:rPr lang="en-US" sz="2000" smtClean="0">
                <a:ea typeface="ＭＳ Ｐゴシック" pitchFamily="34" charset="-128"/>
              </a:rPr>
              <a:t> organizations fully on board...have been for two years.  Alhamdolillah!  </a:t>
            </a:r>
          </a:p>
          <a:p>
            <a:r>
              <a:rPr lang="en-US" sz="2000" b="1" smtClean="0">
                <a:ea typeface="ＭＳ Ｐゴシック" pitchFamily="34" charset="-128"/>
              </a:rPr>
              <a:t>Boston Jama’at</a:t>
            </a:r>
            <a:r>
              <a:rPr lang="en-US" sz="2000" smtClean="0">
                <a:ea typeface="ＭＳ Ｐゴシック" pitchFamily="34" charset="-128"/>
              </a:rPr>
              <a:t> held a “Pre-Launch” dinner for the community at which they invited everyone they wanted to collaborate with in the Muslims for Life Blood Drive work and they told them what we had in mind and what had been accomplished in 2011.  They found this very useful in getting everyone in their community energized informed and readied for the forthcoming Muslims for Life work.  This may be something worth doing more widely.</a:t>
            </a:r>
          </a:p>
          <a:p>
            <a:r>
              <a:rPr lang="en-US" sz="2000" b="1" smtClean="0">
                <a:ea typeface="ＭＳ Ｐゴシック" pitchFamily="34" charset="-128"/>
              </a:rPr>
              <a:t>This year we added the Baltimore Orioles to the big organizations we are working with.</a:t>
            </a:r>
            <a:r>
              <a:rPr lang="en-US" sz="2000" smtClean="0">
                <a:ea typeface="ＭＳ Ｐゴシック"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a:lstStyle/>
          <a:p>
            <a:pPr>
              <a:defRPr/>
            </a:pPr>
            <a:r>
              <a:rPr lang="en-US" dirty="0" smtClean="0"/>
              <a:t>Our National Partners</a:t>
            </a:r>
            <a:endParaRPr lang="en-US" dirty="0"/>
          </a:p>
        </p:txBody>
      </p:sp>
      <p:pic>
        <p:nvPicPr>
          <p:cNvPr id="17410" name="Picture 4"/>
          <p:cNvPicPr>
            <a:picLocks noChangeAspect="1"/>
          </p:cNvPicPr>
          <p:nvPr/>
        </p:nvPicPr>
        <p:blipFill>
          <a:blip r:embed="rId2"/>
          <a:srcRect/>
          <a:stretch>
            <a:fillRect/>
          </a:stretch>
        </p:blipFill>
        <p:spPr bwMode="auto">
          <a:xfrm>
            <a:off x="577850" y="1470025"/>
            <a:ext cx="2540000" cy="1117600"/>
          </a:xfrm>
          <a:prstGeom prst="rect">
            <a:avLst/>
          </a:prstGeom>
          <a:noFill/>
          <a:ln w="9525">
            <a:noFill/>
            <a:miter lim="800000"/>
            <a:headEnd/>
            <a:tailEnd/>
          </a:ln>
        </p:spPr>
      </p:pic>
      <p:pic>
        <p:nvPicPr>
          <p:cNvPr id="17411" name="Picture 6"/>
          <p:cNvPicPr>
            <a:picLocks noChangeAspect="1"/>
          </p:cNvPicPr>
          <p:nvPr/>
        </p:nvPicPr>
        <p:blipFill>
          <a:blip r:embed="rId3"/>
          <a:srcRect/>
          <a:stretch>
            <a:fillRect/>
          </a:stretch>
        </p:blipFill>
        <p:spPr bwMode="auto">
          <a:xfrm>
            <a:off x="577850" y="3594100"/>
            <a:ext cx="2540000" cy="558800"/>
          </a:xfrm>
          <a:prstGeom prst="rect">
            <a:avLst/>
          </a:prstGeom>
          <a:noFill/>
          <a:ln w="9525">
            <a:noFill/>
            <a:miter lim="800000"/>
            <a:headEnd/>
            <a:tailEnd/>
          </a:ln>
        </p:spPr>
      </p:pic>
      <p:pic>
        <p:nvPicPr>
          <p:cNvPr id="17412" name="Picture 7"/>
          <p:cNvPicPr>
            <a:picLocks noChangeAspect="1"/>
          </p:cNvPicPr>
          <p:nvPr/>
        </p:nvPicPr>
        <p:blipFill>
          <a:blip r:embed="rId4"/>
          <a:srcRect/>
          <a:stretch>
            <a:fillRect/>
          </a:stretch>
        </p:blipFill>
        <p:spPr bwMode="auto">
          <a:xfrm>
            <a:off x="577850" y="2816225"/>
            <a:ext cx="2540000" cy="406400"/>
          </a:xfrm>
          <a:prstGeom prst="rect">
            <a:avLst/>
          </a:prstGeom>
          <a:noFill/>
          <a:ln w="9525">
            <a:noFill/>
            <a:miter lim="800000"/>
            <a:headEnd/>
            <a:tailEnd/>
          </a:ln>
        </p:spPr>
      </p:pic>
      <p:pic>
        <p:nvPicPr>
          <p:cNvPr id="17413" name="Picture 8"/>
          <p:cNvPicPr>
            <a:picLocks noChangeAspect="1"/>
          </p:cNvPicPr>
          <p:nvPr/>
        </p:nvPicPr>
        <p:blipFill>
          <a:blip r:embed="rId5"/>
          <a:srcRect/>
          <a:stretch>
            <a:fillRect/>
          </a:stretch>
        </p:blipFill>
        <p:spPr bwMode="auto">
          <a:xfrm>
            <a:off x="6246813" y="2892425"/>
            <a:ext cx="1422400" cy="2019300"/>
          </a:xfrm>
          <a:prstGeom prst="rect">
            <a:avLst/>
          </a:prstGeom>
          <a:noFill/>
          <a:ln w="9525">
            <a:noFill/>
            <a:miter lim="800000"/>
            <a:headEnd/>
            <a:tailEnd/>
          </a:ln>
        </p:spPr>
      </p:pic>
      <p:pic>
        <p:nvPicPr>
          <p:cNvPr id="17414" name="Picture 9"/>
          <p:cNvPicPr>
            <a:picLocks noChangeAspect="1"/>
          </p:cNvPicPr>
          <p:nvPr/>
        </p:nvPicPr>
        <p:blipFill>
          <a:blip r:embed="rId6"/>
          <a:srcRect/>
          <a:stretch>
            <a:fillRect/>
          </a:stretch>
        </p:blipFill>
        <p:spPr bwMode="auto">
          <a:xfrm>
            <a:off x="577850" y="4365625"/>
            <a:ext cx="2540000" cy="1092200"/>
          </a:xfrm>
          <a:prstGeom prst="rect">
            <a:avLst/>
          </a:prstGeom>
          <a:noFill/>
          <a:ln w="9525">
            <a:noFill/>
            <a:miter lim="800000"/>
            <a:headEnd/>
            <a:tailEnd/>
          </a:ln>
        </p:spPr>
      </p:pic>
      <p:pic>
        <p:nvPicPr>
          <p:cNvPr id="17415" name="Picture 10"/>
          <p:cNvPicPr>
            <a:picLocks noChangeAspect="1"/>
          </p:cNvPicPr>
          <p:nvPr/>
        </p:nvPicPr>
        <p:blipFill>
          <a:blip r:embed="rId7"/>
          <a:srcRect/>
          <a:stretch>
            <a:fillRect/>
          </a:stretch>
        </p:blipFill>
        <p:spPr bwMode="auto">
          <a:xfrm>
            <a:off x="3803650" y="3533775"/>
            <a:ext cx="1765300" cy="962025"/>
          </a:xfrm>
          <a:prstGeom prst="rect">
            <a:avLst/>
          </a:prstGeom>
          <a:noFill/>
          <a:ln w="9525">
            <a:noFill/>
            <a:miter lim="800000"/>
            <a:headEnd/>
            <a:tailEnd/>
          </a:ln>
        </p:spPr>
      </p:pic>
      <p:pic>
        <p:nvPicPr>
          <p:cNvPr id="17416" name="Picture 11"/>
          <p:cNvPicPr>
            <a:picLocks noChangeAspect="1"/>
          </p:cNvPicPr>
          <p:nvPr/>
        </p:nvPicPr>
        <p:blipFill>
          <a:blip r:embed="rId8"/>
          <a:srcRect/>
          <a:stretch>
            <a:fillRect/>
          </a:stretch>
        </p:blipFill>
        <p:spPr bwMode="auto">
          <a:xfrm>
            <a:off x="3378200" y="4754563"/>
            <a:ext cx="2654300" cy="930275"/>
          </a:xfrm>
          <a:prstGeom prst="rect">
            <a:avLst/>
          </a:prstGeom>
          <a:noFill/>
          <a:ln w="9525">
            <a:noFill/>
            <a:miter lim="800000"/>
            <a:headEnd/>
            <a:tailEnd/>
          </a:ln>
        </p:spPr>
      </p:pic>
      <p:pic>
        <p:nvPicPr>
          <p:cNvPr id="17417" name="Picture 12"/>
          <p:cNvPicPr>
            <a:picLocks noChangeAspect="1"/>
          </p:cNvPicPr>
          <p:nvPr/>
        </p:nvPicPr>
        <p:blipFill>
          <a:blip r:embed="rId9"/>
          <a:srcRect/>
          <a:stretch>
            <a:fillRect/>
          </a:stretch>
        </p:blipFill>
        <p:spPr bwMode="auto">
          <a:xfrm>
            <a:off x="6246813" y="5305425"/>
            <a:ext cx="2286000" cy="914400"/>
          </a:xfrm>
          <a:prstGeom prst="rect">
            <a:avLst/>
          </a:prstGeom>
          <a:noFill/>
          <a:ln w="9525">
            <a:noFill/>
            <a:miter lim="800000"/>
            <a:headEnd/>
            <a:tailEnd/>
          </a:ln>
        </p:spPr>
      </p:pic>
      <p:pic>
        <p:nvPicPr>
          <p:cNvPr id="17418" name="Picture 13"/>
          <p:cNvPicPr>
            <a:picLocks noChangeAspect="1"/>
          </p:cNvPicPr>
          <p:nvPr/>
        </p:nvPicPr>
        <p:blipFill>
          <a:blip r:embed="rId10"/>
          <a:srcRect/>
          <a:stretch>
            <a:fillRect/>
          </a:stretch>
        </p:blipFill>
        <p:spPr bwMode="auto">
          <a:xfrm>
            <a:off x="6246813" y="1470025"/>
            <a:ext cx="2540000" cy="1041400"/>
          </a:xfrm>
          <a:prstGeom prst="rect">
            <a:avLst/>
          </a:prstGeom>
          <a:noFill/>
          <a:ln w="9525">
            <a:noFill/>
            <a:miter lim="800000"/>
            <a:headEnd/>
            <a:tailEnd/>
          </a:ln>
        </p:spPr>
      </p:pic>
      <p:pic>
        <p:nvPicPr>
          <p:cNvPr id="17419" name="Picture 14"/>
          <p:cNvPicPr>
            <a:picLocks noChangeAspect="1"/>
          </p:cNvPicPr>
          <p:nvPr/>
        </p:nvPicPr>
        <p:blipFill>
          <a:blip r:embed="rId11"/>
          <a:srcRect/>
          <a:stretch>
            <a:fillRect/>
          </a:stretch>
        </p:blipFill>
        <p:spPr bwMode="auto">
          <a:xfrm>
            <a:off x="3378200" y="1800225"/>
            <a:ext cx="25400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State Capitols &amp; City Halls</a:t>
            </a:r>
          </a:p>
        </p:txBody>
      </p:sp>
      <p:sp>
        <p:nvSpPr>
          <p:cNvPr id="65539" name="Rectangle 3"/>
          <p:cNvSpPr>
            <a:spLocks noGrp="1"/>
          </p:cNvSpPr>
          <p:nvPr>
            <p:ph type="body" idx="4294967295"/>
          </p:nvPr>
        </p:nvSpPr>
        <p:spPr>
          <a:xfrm>
            <a:off x="685800" y="1687513"/>
            <a:ext cx="7770813" cy="4179887"/>
          </a:xfrm>
        </p:spPr>
        <p:txBody>
          <a:bodyPr/>
          <a:lstStyle/>
          <a:p>
            <a:r>
              <a:rPr lang="en-US" sz="3200" smtClean="0">
                <a:ea typeface="ＭＳ Ｐゴシック" pitchFamily="34" charset="-128"/>
              </a:rPr>
              <a:t>Also we had some success with Muslims for Life blood drives in </a:t>
            </a:r>
            <a:r>
              <a:rPr lang="en-US" sz="3200" b="1" smtClean="0">
                <a:ea typeface="ＭＳ Ｐゴシック" pitchFamily="34" charset="-128"/>
              </a:rPr>
              <a:t>State Capitols</a:t>
            </a:r>
            <a:r>
              <a:rPr lang="en-US" sz="3200" smtClean="0">
                <a:ea typeface="ＭＳ Ｐゴシック" pitchFamily="34" charset="-128"/>
              </a:rPr>
              <a:t> [Wisconsin, Sacramento...] and </a:t>
            </a:r>
            <a:r>
              <a:rPr lang="en-US" sz="3200" b="1" smtClean="0">
                <a:ea typeface="ＭＳ Ｐゴシック" pitchFamily="34" charset="-128"/>
              </a:rPr>
              <a:t>City Halls</a:t>
            </a:r>
            <a:r>
              <a:rPr lang="en-US" sz="3200" smtClean="0">
                <a:ea typeface="ＭＳ Ｐゴシック" pitchFamily="34" charset="-128"/>
              </a:rPr>
              <a:t> [Dallas, Wylie, DeSoto, Plano, Allen, Cedar Hill, and Lancaster; Also Houston].  This needs to be further expanded.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Advertising: Print &amp; Electronic Media</a:t>
            </a:r>
          </a:p>
        </p:txBody>
      </p:sp>
      <p:sp>
        <p:nvSpPr>
          <p:cNvPr id="66563" name="Rectangle 3"/>
          <p:cNvSpPr>
            <a:spLocks noGrp="1"/>
          </p:cNvSpPr>
          <p:nvPr>
            <p:ph type="body" idx="4294967295"/>
          </p:nvPr>
        </p:nvSpPr>
        <p:spPr/>
        <p:txBody>
          <a:bodyPr/>
          <a:lstStyle/>
          <a:p>
            <a:r>
              <a:rPr lang="en-US" b="1" u="sng" smtClean="0">
                <a:ea typeface="ＭＳ Ｐゴシック" pitchFamily="34" charset="-128"/>
              </a:rPr>
              <a:t>NEW THING WE TRIED THIS YEAR WAS ADVERTISING IN PRINT AND ELECTRONIC MEDIA.  We will present a detailed report when we have closed the campaign. </a:t>
            </a:r>
            <a:r>
              <a:rPr lang="en-US" b="1" smtClean="0">
                <a:ea typeface="ＭＳ Ｐゴシック" pitchFamily="34" charset="-128"/>
              </a:rPr>
              <a:t>[show pictures]</a:t>
            </a:r>
            <a:r>
              <a:rPr lang="en-US" smtClean="0">
                <a:ea typeface="ＭＳ Ｐゴシック"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Media Coverage</a:t>
            </a:r>
          </a:p>
        </p:txBody>
      </p:sp>
      <p:sp>
        <p:nvSpPr>
          <p:cNvPr id="67587" name="Rectangle 3"/>
          <p:cNvSpPr>
            <a:spLocks noGrp="1"/>
          </p:cNvSpPr>
          <p:nvPr>
            <p:ph type="body" idx="4294967295"/>
          </p:nvPr>
        </p:nvSpPr>
        <p:spPr>
          <a:xfrm>
            <a:off x="685800" y="1712913"/>
            <a:ext cx="7770813" cy="4154487"/>
          </a:xfrm>
        </p:spPr>
        <p:txBody>
          <a:bodyPr/>
          <a:lstStyle/>
          <a:p>
            <a:r>
              <a:rPr lang="en-US" b="1" smtClean="0">
                <a:ea typeface="ＭＳ Ｐゴシック" pitchFamily="34" charset="-128"/>
              </a:rPr>
              <a:t>Newspapers: </a:t>
            </a:r>
            <a:r>
              <a:rPr lang="en-US" smtClean="0">
                <a:ea typeface="ＭＳ Ｐゴシック" pitchFamily="34" charset="-128"/>
              </a:rPr>
              <a:t>67 publications, approximately 3,995,626 people.</a:t>
            </a:r>
          </a:p>
          <a:p>
            <a:r>
              <a:rPr lang="en-US" b="1" smtClean="0">
                <a:ea typeface="ＭＳ Ｐゴシック" pitchFamily="34" charset="-128"/>
              </a:rPr>
              <a:t>Websites: </a:t>
            </a:r>
            <a:r>
              <a:rPr lang="en-US" smtClean="0">
                <a:ea typeface="ＭＳ Ｐゴシック" pitchFamily="34" charset="-128"/>
              </a:rPr>
              <a:t>50, approximately 967,838 people.</a:t>
            </a:r>
          </a:p>
          <a:p>
            <a:r>
              <a:rPr lang="en-US" b="1" smtClean="0">
                <a:ea typeface="ＭＳ Ｐゴシック" pitchFamily="34" charset="-128"/>
              </a:rPr>
              <a:t>Radio Stations: </a:t>
            </a:r>
            <a:r>
              <a:rPr lang="en-US" smtClean="0">
                <a:ea typeface="ＭＳ Ｐゴシック" pitchFamily="34" charset="-128"/>
              </a:rPr>
              <a:t>8 Radio interviews 36,032,000.</a:t>
            </a:r>
          </a:p>
          <a:p>
            <a:r>
              <a:rPr lang="en-US" b="1" smtClean="0">
                <a:ea typeface="ＭＳ Ｐゴシック" pitchFamily="34" charset="-128"/>
              </a:rPr>
              <a:t>TV Channels: </a:t>
            </a:r>
            <a:r>
              <a:rPr lang="en-US" smtClean="0">
                <a:ea typeface="ＭＳ Ｐゴシック" pitchFamily="34" charset="-128"/>
              </a:rPr>
              <a:t>22 TV interviews or news about MFL – estimate of 200,000 audience per station – 4,400,000.</a:t>
            </a:r>
          </a:p>
          <a:p>
            <a:r>
              <a:rPr lang="en-US" b="1" smtClean="0">
                <a:ea typeface="ＭＳ Ｐゴシック" pitchFamily="34" charset="-128"/>
              </a:rPr>
              <a:t>Total: 45 million more or less…very preliminary numbers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Faith Inspiring Comments Received ..</a:t>
            </a:r>
          </a:p>
        </p:txBody>
      </p:sp>
      <p:sp>
        <p:nvSpPr>
          <p:cNvPr id="68611" name="Rectangle 3"/>
          <p:cNvSpPr>
            <a:spLocks noGrp="1"/>
          </p:cNvSpPr>
          <p:nvPr>
            <p:ph type="body" idx="4294967295"/>
          </p:nvPr>
        </p:nvSpPr>
        <p:spPr>
          <a:xfrm>
            <a:off x="685800" y="1674813"/>
            <a:ext cx="7770813" cy="4192587"/>
          </a:xfrm>
        </p:spPr>
        <p:txBody>
          <a:bodyPr/>
          <a:lstStyle/>
          <a:p>
            <a:pPr>
              <a:lnSpc>
                <a:spcPct val="90000"/>
              </a:lnSpc>
            </a:pPr>
            <a:r>
              <a:rPr lang="en-US" smtClean="0">
                <a:ea typeface="ＭＳ Ｐゴシック" pitchFamily="34" charset="-128"/>
              </a:rPr>
              <a:t>Report from New York: Here is an account from brother Omar Meelu: </a:t>
            </a:r>
            <a:r>
              <a:rPr lang="en-US" b="1" smtClean="0">
                <a:ea typeface="ＭＳ Ｐゴシック" pitchFamily="34" charset="-128"/>
              </a:rPr>
              <a:t>"The blood drive today was a tremendous success. There were many people willing to donate their blood and it was heartwarming to see such a response on such a sweltering day in the city. On more than a few occasions, we had to halt our recruitment of blood donors due to the overwhelming number of people donating. But even we stopped, people still came and said they wanted to donate blood. By witnessing the scenes in Union Square, it is obvious that God Almighty's blessings are with this Muslims for Life campaign."</a:t>
            </a:r>
            <a:r>
              <a:rPr lang="en-US" smtClean="0">
                <a:ea typeface="ＭＳ Ｐゴシック"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American Red Cross</a:t>
            </a:r>
          </a:p>
        </p:txBody>
      </p:sp>
      <p:sp>
        <p:nvSpPr>
          <p:cNvPr id="69635" name="Rectangle 3"/>
          <p:cNvSpPr>
            <a:spLocks noGrp="1"/>
          </p:cNvSpPr>
          <p:nvPr>
            <p:ph type="body" idx="4294967295"/>
          </p:nvPr>
        </p:nvSpPr>
        <p:spPr>
          <a:xfrm>
            <a:off x="685800" y="1438275"/>
            <a:ext cx="7770813" cy="4743450"/>
          </a:xfrm>
        </p:spPr>
        <p:txBody>
          <a:bodyPr/>
          <a:lstStyle/>
          <a:p>
            <a:pPr>
              <a:lnSpc>
                <a:spcPct val="80000"/>
              </a:lnSpc>
            </a:pPr>
            <a:r>
              <a:rPr lang="en-US" sz="3600" smtClean="0">
                <a:ea typeface="ＭＳ Ｐゴシック" pitchFamily="34" charset="-128"/>
              </a:rPr>
              <a:t>American Red Cross Liaison Rachel Fink showed her support to the Muslims For Life Campaign in Philadelphia through her gratitude by stating how we understood “the importance of supporting a community blood drive [where] hospital patients will depend on each of the blood donations that you helped collect.”</a:t>
            </a:r>
            <a:r>
              <a:rPr lang="en-US" sz="3200" smtClean="0">
                <a:ea typeface="ＭＳ Ｐゴシック" pitchFamily="34" charset="-128"/>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KOMO NEWS RADIO</a:t>
            </a:r>
          </a:p>
        </p:txBody>
      </p:sp>
      <p:sp>
        <p:nvSpPr>
          <p:cNvPr id="70659" name="Rectangle 3"/>
          <p:cNvSpPr>
            <a:spLocks noGrp="1"/>
          </p:cNvSpPr>
          <p:nvPr>
            <p:ph type="body" idx="4294967295"/>
          </p:nvPr>
        </p:nvSpPr>
        <p:spPr>
          <a:xfrm>
            <a:off x="685800" y="1647825"/>
            <a:ext cx="7770813" cy="4611688"/>
          </a:xfrm>
        </p:spPr>
        <p:txBody>
          <a:bodyPr/>
          <a:lstStyle/>
          <a:p>
            <a:pPr>
              <a:lnSpc>
                <a:spcPct val="80000"/>
              </a:lnSpc>
            </a:pPr>
            <a:r>
              <a:rPr lang="en-US" sz="1600" smtClean="0">
                <a:ea typeface="ＭＳ Ｐゴシック" pitchFamily="34" charset="-128"/>
              </a:rPr>
              <a:t>Date: Thu, 6 Sep 2012 09:15:27 -0700</a:t>
            </a:r>
            <a:br>
              <a:rPr lang="en-US" sz="1600" smtClean="0">
                <a:ea typeface="ＭＳ Ｐゴシック" pitchFamily="34" charset="-128"/>
              </a:rPr>
            </a:br>
            <a:r>
              <a:rPr lang="en-US" sz="1600" smtClean="0">
                <a:ea typeface="ＭＳ Ｐゴシック" pitchFamily="34" charset="-128"/>
              </a:rPr>
              <a:t>From: ghersholt@fisherradio.com</a:t>
            </a:r>
            <a:br>
              <a:rPr lang="en-US" sz="1600" smtClean="0">
                <a:ea typeface="ＭＳ Ｐゴシック" pitchFamily="34" charset="-128"/>
              </a:rPr>
            </a:br>
            <a:r>
              <a:rPr lang="en-US" sz="1600" smtClean="0">
                <a:ea typeface="ＭＳ Ｐゴシック" pitchFamily="34" charset="-128"/>
              </a:rPr>
              <a:t>To: ichaudhry@amiseattle.org</a:t>
            </a:r>
            <a:br>
              <a:rPr lang="en-US" sz="1600" smtClean="0">
                <a:ea typeface="ＭＳ Ｐゴシック" pitchFamily="34" charset="-128"/>
              </a:rPr>
            </a:br>
            <a:r>
              <a:rPr lang="en-US" sz="1600" smtClean="0">
                <a:ea typeface="ＭＳ Ｐゴシック" pitchFamily="34" charset="-128"/>
              </a:rPr>
              <a:t/>
            </a:r>
            <a:br>
              <a:rPr lang="en-US" sz="1600" smtClean="0">
                <a:ea typeface="ＭＳ Ｐゴシック" pitchFamily="34" charset="-128"/>
              </a:rPr>
            </a:br>
            <a:r>
              <a:rPr lang="en-US" sz="1600" b="1" smtClean="0">
                <a:ea typeface="ＭＳ Ｐゴシック" pitchFamily="34" charset="-128"/>
              </a:rPr>
              <a:t>Mr. Chaudhry --</a:t>
            </a:r>
            <a:r>
              <a:rPr lang="en-US" sz="1600" smtClean="0">
                <a:ea typeface="ＭＳ Ｐゴシック" pitchFamily="34" charset="-128"/>
              </a:rPr>
              <a:t/>
            </a:r>
            <a:br>
              <a:rPr lang="en-US" sz="1600" smtClean="0">
                <a:ea typeface="ＭＳ Ｐゴシック" pitchFamily="34" charset="-128"/>
              </a:rPr>
            </a:br>
            <a:r>
              <a:rPr lang="en-US" sz="1600" smtClean="0">
                <a:ea typeface="ＭＳ Ｐゴシック" pitchFamily="34" charset="-128"/>
              </a:rPr>
              <a:t/>
            </a:r>
            <a:br>
              <a:rPr lang="en-US" sz="1600" smtClean="0">
                <a:ea typeface="ＭＳ Ｐゴシック" pitchFamily="34" charset="-128"/>
              </a:rPr>
            </a:br>
            <a:r>
              <a:rPr lang="en-US" sz="1600" b="1" smtClean="0">
                <a:ea typeface="ＭＳ Ｐゴシック" pitchFamily="34" charset="-128"/>
              </a:rPr>
              <a:t>Thank you for the note about my donation to this week's blood drive.  I happen to be a news broadcaster for KOMO NewsRadio and was inspired to donate by a story we did that morning. </a:t>
            </a:r>
            <a:r>
              <a:rPr lang="en-US" sz="1600" smtClean="0">
                <a:ea typeface="ＭＳ Ｐゴシック" pitchFamily="34" charset="-128"/>
              </a:rPr>
              <a:t/>
            </a:r>
            <a:br>
              <a:rPr lang="en-US" sz="1600" smtClean="0">
                <a:ea typeface="ＭＳ Ｐゴシック" pitchFamily="34" charset="-128"/>
              </a:rPr>
            </a:br>
            <a:r>
              <a:rPr lang="en-US" sz="1600" smtClean="0">
                <a:ea typeface="ＭＳ Ｐゴシック" pitchFamily="34" charset="-128"/>
              </a:rPr>
              <a:t/>
            </a:r>
            <a:br>
              <a:rPr lang="en-US" sz="1600" smtClean="0">
                <a:ea typeface="ＭＳ Ｐゴシック" pitchFamily="34" charset="-128"/>
              </a:rPr>
            </a:br>
            <a:r>
              <a:rPr lang="en-US" sz="1600" b="1" smtClean="0">
                <a:ea typeface="ＭＳ Ｐゴシック" pitchFamily="34" charset="-128"/>
              </a:rPr>
              <a:t>All of this has gotten me thinking:  I would like to talk with you about the Muslim perspective as we approach 9/11 and get your side of the resulting attitudes toward your people.  How is it for you?  Are you overcoming the negative stereotypes through good works and community action such as the blood drive? </a:t>
            </a:r>
            <a:r>
              <a:rPr lang="en-US" sz="1600" smtClean="0">
                <a:ea typeface="ＭＳ Ｐゴシック" pitchFamily="34" charset="-128"/>
              </a:rPr>
              <a:t/>
            </a:r>
            <a:br>
              <a:rPr lang="en-US" sz="1600" smtClean="0">
                <a:ea typeface="ＭＳ Ｐゴシック" pitchFamily="34" charset="-128"/>
              </a:rPr>
            </a:br>
            <a:r>
              <a:rPr lang="en-US" sz="1600" smtClean="0">
                <a:ea typeface="ＭＳ Ｐゴシック" pitchFamily="34" charset="-128"/>
              </a:rPr>
              <a:t/>
            </a:r>
            <a:br>
              <a:rPr lang="en-US" sz="1600" smtClean="0">
                <a:ea typeface="ＭＳ Ｐゴシック" pitchFamily="34" charset="-128"/>
              </a:rPr>
            </a:br>
            <a:r>
              <a:rPr lang="en-US" sz="1600" b="1" smtClean="0">
                <a:ea typeface="ＭＳ Ｐゴシック" pitchFamily="34" charset="-128"/>
              </a:rPr>
              <a:t>Perhaps we could speak on the phone if you're willing to talk about this.  I would appreciate it.</a:t>
            </a:r>
            <a:r>
              <a:rPr lang="en-US" sz="1600" smtClean="0">
                <a:ea typeface="ＭＳ Ｐゴシック" pitchFamily="34" charset="-128"/>
              </a:rPr>
              <a:t/>
            </a:r>
            <a:br>
              <a:rPr lang="en-US" sz="1600" smtClean="0">
                <a:ea typeface="ＭＳ Ｐゴシック" pitchFamily="34" charset="-128"/>
              </a:rPr>
            </a:br>
            <a:r>
              <a:rPr lang="en-US" sz="1600" smtClean="0">
                <a:ea typeface="ＭＳ Ｐゴシック" pitchFamily="34" charset="-128"/>
              </a:rPr>
              <a:t/>
            </a:r>
            <a:br>
              <a:rPr lang="en-US" sz="1600" smtClean="0">
                <a:ea typeface="ＭＳ Ｐゴシック" pitchFamily="34" charset="-128"/>
              </a:rPr>
            </a:br>
            <a:r>
              <a:rPr lang="en-US" sz="1600" b="1" smtClean="0">
                <a:ea typeface="ＭＳ Ｐゴシック" pitchFamily="34" charset="-128"/>
              </a:rPr>
              <a:t>Gregg Hersholt</a:t>
            </a:r>
            <a:r>
              <a:rPr lang="en-US" sz="1600" smtClean="0">
                <a:ea typeface="ＭＳ Ｐゴシック" pitchFamily="34" charset="-128"/>
              </a:rPr>
              <a:t/>
            </a:r>
            <a:br>
              <a:rPr lang="en-US" sz="1600" smtClean="0">
                <a:ea typeface="ＭＳ Ｐゴシック" pitchFamily="34" charset="-128"/>
              </a:rPr>
            </a:br>
            <a:r>
              <a:rPr lang="en-US" sz="1600" smtClean="0">
                <a:ea typeface="ＭＳ Ｐゴシック" pitchFamily="34" charset="-128"/>
              </a:rPr>
              <a:t>Komo Morning News</a:t>
            </a:r>
            <a:br>
              <a:rPr lang="en-US" sz="1600" smtClean="0">
                <a:ea typeface="ＭＳ Ｐゴシック" pitchFamily="34" charset="-128"/>
              </a:rPr>
            </a:br>
            <a:r>
              <a:rPr lang="en-US" sz="1600" smtClean="0">
                <a:ea typeface="ＭＳ Ｐゴシック" pitchFamily="34" charset="-128"/>
              </a:rPr>
              <a:t>206.404.3146 </a:t>
            </a:r>
          </a:p>
          <a:p>
            <a:pPr>
              <a:lnSpc>
                <a:spcPct val="80000"/>
              </a:lnSpc>
            </a:pPr>
            <a:endParaRPr lang="en-US" sz="1000" smtClean="0">
              <a:ea typeface="ＭＳ Ｐゴシック"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High School Blood Drive</a:t>
            </a:r>
          </a:p>
        </p:txBody>
      </p:sp>
      <p:sp>
        <p:nvSpPr>
          <p:cNvPr id="71683" name="Rectangle 3"/>
          <p:cNvSpPr>
            <a:spLocks noGrp="1"/>
          </p:cNvSpPr>
          <p:nvPr>
            <p:ph type="body" idx="4294967295"/>
          </p:nvPr>
        </p:nvSpPr>
        <p:spPr>
          <a:xfrm>
            <a:off x="685800" y="1438275"/>
            <a:ext cx="7770813" cy="4679950"/>
          </a:xfrm>
        </p:spPr>
        <p:txBody>
          <a:bodyPr/>
          <a:lstStyle/>
          <a:p>
            <a:pPr>
              <a:lnSpc>
                <a:spcPct val="80000"/>
              </a:lnSpc>
            </a:pPr>
            <a:r>
              <a:rPr lang="en-US" sz="1800" smtClean="0">
                <a:ea typeface="ＭＳ Ｐゴシック" pitchFamily="34" charset="-128"/>
              </a:rPr>
              <a:t>Dear Sadar Sahib, Today at Najia's school the blood drive went very well by the grace of God. A total of 36 girls and teachers came to donate, and 29 units were collected. Below is a link to the school's website about this drive.</a:t>
            </a:r>
            <a:br>
              <a:rPr lang="en-US" sz="1800" smtClean="0">
                <a:ea typeface="ＭＳ Ｐゴシック" pitchFamily="34" charset="-128"/>
              </a:rPr>
            </a:br>
            <a:r>
              <a:rPr lang="en-US" sz="1800" smtClean="0">
                <a:ea typeface="ＭＳ Ｐゴシック" pitchFamily="34" charset="-128"/>
              </a:rPr>
              <a:t> </a:t>
            </a:r>
            <a:br>
              <a:rPr lang="en-US" sz="1800" smtClean="0">
                <a:ea typeface="ＭＳ Ｐゴシック" pitchFamily="34" charset="-128"/>
              </a:rPr>
            </a:br>
            <a:r>
              <a:rPr lang="en-US" sz="1800" smtClean="0">
                <a:ea typeface="ＭＳ Ｐゴシック" pitchFamily="34" charset="-128"/>
              </a:rPr>
              <a:t>Wassalam, Naseer</a:t>
            </a:r>
            <a:br>
              <a:rPr lang="en-US" sz="1800" smtClean="0">
                <a:ea typeface="ＭＳ Ｐゴシック" pitchFamily="34" charset="-128"/>
              </a:rPr>
            </a:br>
            <a:r>
              <a:rPr lang="en-US" sz="1800" smtClean="0">
                <a:ea typeface="ＭＳ Ｐゴシック" pitchFamily="34" charset="-128"/>
              </a:rPr>
              <a:t/>
            </a:r>
            <a:br>
              <a:rPr lang="en-US" sz="1800" smtClean="0">
                <a:ea typeface="ＭＳ Ｐゴシック" pitchFamily="34" charset="-128"/>
              </a:rPr>
            </a:br>
            <a:r>
              <a:rPr lang="en-US" sz="1800" u="sng" smtClean="0">
                <a:ea typeface="ＭＳ Ｐゴシック" pitchFamily="34" charset="-128"/>
                <a:hlinkClick r:id="rId2"/>
              </a:rPr>
              <a:t>http://www.gps.edu/subpage.php?title=bruiser-net&amp;q=</a:t>
            </a:r>
            <a:r>
              <a:rPr lang="en-US" sz="1800" smtClean="0">
                <a:ea typeface="ＭＳ Ｐゴシック" pitchFamily="34" charset="-128"/>
              </a:rPr>
              <a:t/>
            </a:r>
            <a:br>
              <a:rPr lang="en-US" sz="1800" smtClean="0">
                <a:ea typeface="ＭＳ Ｐゴシック" pitchFamily="34" charset="-128"/>
              </a:rPr>
            </a:br>
            <a:r>
              <a:rPr lang="en-US" sz="1800" smtClean="0">
                <a:ea typeface="ＭＳ Ｐゴシック" pitchFamily="34" charset="-128"/>
              </a:rPr>
              <a:t/>
            </a:r>
            <a:br>
              <a:rPr lang="en-US" sz="1800" smtClean="0">
                <a:ea typeface="ＭＳ Ｐゴシック" pitchFamily="34" charset="-128"/>
              </a:rPr>
            </a:br>
            <a:r>
              <a:rPr lang="en-US" sz="1800" b="1" smtClean="0">
                <a:ea typeface="ＭＳ Ｐゴシック" pitchFamily="34" charset="-128"/>
              </a:rPr>
              <a:t>RECENT NEWS </a:t>
            </a:r>
          </a:p>
          <a:p>
            <a:pPr>
              <a:lnSpc>
                <a:spcPct val="80000"/>
              </a:lnSpc>
            </a:pPr>
            <a:r>
              <a:rPr lang="en-US" sz="1800" b="1" smtClean="0">
                <a:ea typeface="ＭＳ Ｐゴシック" pitchFamily="34" charset="-128"/>
                <a:hlinkClick r:id="rId3"/>
              </a:rPr>
              <a:t>Donors Honor 9/11 Anniversary</a:t>
            </a:r>
            <a:endParaRPr lang="en-US" sz="1800" b="1" smtClean="0">
              <a:ea typeface="ＭＳ Ｐゴシック" pitchFamily="34" charset="-128"/>
            </a:endParaRPr>
          </a:p>
          <a:p>
            <a:pPr>
              <a:lnSpc>
                <a:spcPct val="80000"/>
              </a:lnSpc>
            </a:pPr>
            <a:r>
              <a:rPr lang="en-US" sz="1800" i="1" smtClean="0">
                <a:ea typeface="ＭＳ Ｐゴシック" pitchFamily="34" charset="-128"/>
              </a:rPr>
              <a:t>Wednesday, September 05, 2012</a:t>
            </a:r>
            <a:r>
              <a:rPr lang="en-US" sz="1800" smtClean="0">
                <a:ea typeface="ＭＳ Ｐゴシック" pitchFamily="34" charset="-128"/>
              </a:rPr>
              <a:t/>
            </a:r>
            <a:br>
              <a:rPr lang="en-US" sz="1800" smtClean="0">
                <a:ea typeface="ＭＳ Ｐゴシック" pitchFamily="34" charset="-128"/>
              </a:rPr>
            </a:br>
            <a:r>
              <a:rPr lang="en-US" sz="1800" smtClean="0">
                <a:ea typeface="ＭＳ Ｐゴシック" pitchFamily="34" charset="-128"/>
              </a:rPr>
              <a:t>GPS sophomore Najia Humayun successfully coordinated the most recent blood drive on campus, asking students and faculty to donate blood in support of the second annual campaign by Muslims for Life, a national organization with a goal of 11,000 units for blood banks across the country. </a:t>
            </a:r>
          </a:p>
        </p:txBody>
      </p:sp>
      <p:pic>
        <p:nvPicPr>
          <p:cNvPr id="71684" name="Picture 4" descr="psTOrHfoeRmvX0mPH3dmS5vq6m43Q6OVNayRa9edMO58uKa2Al5bvWoQvNnTjMxaSLl3ToIo9ulg6KFfLUHQkNz1GkF1VJGII-_vSe9Z-uINJ9UG18c"/>
          <p:cNvPicPr>
            <a:picLocks noChangeAspect="1" noChangeArrowheads="1"/>
          </p:cNvPicPr>
          <p:nvPr/>
        </p:nvPicPr>
        <p:blipFill>
          <a:blip r:embed="rId4"/>
          <a:srcRect/>
          <a:stretch>
            <a:fillRect/>
          </a:stretch>
        </p:blipFill>
        <p:spPr bwMode="auto">
          <a:xfrm>
            <a:off x="6048375" y="2333625"/>
            <a:ext cx="1905000" cy="28384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Buford Patch</a:t>
            </a:r>
          </a:p>
        </p:txBody>
      </p:sp>
      <p:sp>
        <p:nvSpPr>
          <p:cNvPr id="72707" name="Rectangle 3"/>
          <p:cNvSpPr>
            <a:spLocks noGrp="1"/>
          </p:cNvSpPr>
          <p:nvPr>
            <p:ph type="body" idx="4294967295"/>
          </p:nvPr>
        </p:nvSpPr>
        <p:spPr>
          <a:xfrm>
            <a:off x="685800" y="1609725"/>
            <a:ext cx="7770813" cy="4637088"/>
          </a:xfrm>
        </p:spPr>
        <p:txBody>
          <a:bodyPr/>
          <a:lstStyle/>
          <a:p>
            <a:pPr>
              <a:lnSpc>
                <a:spcPct val="80000"/>
              </a:lnSpc>
            </a:pPr>
            <a:r>
              <a:rPr lang="en-US" sz="1700" smtClean="0">
                <a:ea typeface="ＭＳ Ｐゴシック" pitchFamily="34" charset="-128"/>
              </a:rPr>
              <a:t>Posted on September 6, 2012 at 1:11 pm</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u="sng" smtClean="0">
                <a:ea typeface="ＭＳ Ｐゴシック" pitchFamily="34" charset="-128"/>
                <a:hlinkClick r:id="rId2"/>
              </a:rPr>
              <a:t>http://buford.patch.com/blog_posts/muslims-for-life-blood-drive-at-mall-of-georgia</a:t>
            </a:r>
            <a:r>
              <a:rPr lang="en-US" sz="1700" smtClean="0">
                <a:ea typeface="ＭＳ Ｐゴシック" pitchFamily="34" charset="-128"/>
              </a:rPr>
              <a:t> The Ahmadiyya Muslim Community (GA Chapter) finished a very successful three-day blood drive run at the Mall of Georgia over this past weekend collecting 162 units of blood. The effort was part of its second annual nationwide campaign ‘Muslims for Life’ in honor of victims of 9/11. All 71 chapters of the community in the country have been holding blood drives since August 11th, 2012 to help Red Cross tackle their critical need of blood while giving the message of peace and life.</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The campaign took life last year at the tenth anniversary of 9/11 and was a great success when the organizers surpassed their goal of 10,000 units concluding with more than 11,000 units collected nationwide. </a:t>
            </a:r>
            <a:r>
              <a:rPr lang="en-US" sz="1700" b="1" smtClean="0">
                <a:ea typeface="ＭＳ Ｐゴシック" pitchFamily="34" charset="-128"/>
              </a:rPr>
              <a:t>It seemed as if the public was waiting to hear the message of life and peace from Muslim Americans and with this campaign they got what they were looking for.</a:t>
            </a: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Muslims make less than one percent of the American population yet it seems there has been recent increase in anti-Muslim sentiment in the form of hate attacks, a trend that needs to stop.</a:t>
            </a:r>
            <a:r>
              <a:rPr lang="en-US" sz="1400" smtClean="0">
                <a:ea typeface="ＭＳ Ｐゴシック" pitchFamily="34" charset="-128"/>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Milwaukee Jama’at Blood Drive</a:t>
            </a:r>
          </a:p>
        </p:txBody>
      </p:sp>
      <p:sp>
        <p:nvSpPr>
          <p:cNvPr id="73731" name="Rectangle 3"/>
          <p:cNvSpPr>
            <a:spLocks noGrp="1"/>
          </p:cNvSpPr>
          <p:nvPr>
            <p:ph type="body" idx="4294967295"/>
          </p:nvPr>
        </p:nvSpPr>
        <p:spPr>
          <a:xfrm>
            <a:off x="685800" y="1597025"/>
            <a:ext cx="7770813" cy="4765675"/>
          </a:xfrm>
        </p:spPr>
        <p:txBody>
          <a:bodyPr/>
          <a:lstStyle/>
          <a:p>
            <a:pPr>
              <a:lnSpc>
                <a:spcPct val="80000"/>
              </a:lnSpc>
            </a:pPr>
            <a:r>
              <a:rPr lang="en-US" sz="1800" b="1" smtClean="0">
                <a:ea typeface="ＭＳ Ｐゴシック" pitchFamily="34" charset="-128"/>
              </a:rPr>
              <a:t>From: </a:t>
            </a:r>
            <a:r>
              <a:rPr lang="en-US" sz="1800" smtClean="0">
                <a:ea typeface="ＭＳ Ｐゴシック" pitchFamily="34" charset="-128"/>
              </a:rPr>
              <a:t>Bronstad, Alice &lt;Alice.Bronstad@BCW.edu&gt;;</a:t>
            </a:r>
            <a:br>
              <a:rPr lang="en-US" sz="1800" smtClean="0">
                <a:ea typeface="ＭＳ Ｐゴシック" pitchFamily="34" charset="-128"/>
              </a:rPr>
            </a:br>
            <a:r>
              <a:rPr lang="en-US" sz="1800" b="1" smtClean="0">
                <a:ea typeface="ＭＳ Ｐゴシック" pitchFamily="34" charset="-128"/>
              </a:rPr>
              <a:t>To: </a:t>
            </a:r>
            <a:r>
              <a:rPr lang="en-US" sz="1800" smtClean="0">
                <a:ea typeface="ＭＳ Ｐゴシック" pitchFamily="34" charset="-128"/>
              </a:rPr>
              <a:t>'nasirullahahmad@yahoo.com' &lt;nasirullahahmad@yahoo.com&gt;; 'bahmad50@gmail.com' &lt;bahmad50@gmail.com&gt;;</a:t>
            </a:r>
            <a:br>
              <a:rPr lang="en-US" sz="1800" smtClean="0">
                <a:ea typeface="ＭＳ Ｐゴシック" pitchFamily="34" charset="-128"/>
              </a:rPr>
            </a:br>
            <a:r>
              <a:rPr lang="en-US" sz="1800" b="1" smtClean="0">
                <a:ea typeface="ＭＳ Ｐゴシック" pitchFamily="34" charset="-128"/>
              </a:rPr>
              <a:t>Subject: </a:t>
            </a:r>
            <a:r>
              <a:rPr lang="en-US" sz="1800" smtClean="0">
                <a:ea typeface="ＭＳ Ｐゴシック" pitchFamily="34" charset="-128"/>
              </a:rPr>
              <a:t>Excellent blood drive today!</a:t>
            </a:r>
            <a:br>
              <a:rPr lang="en-US" sz="1800" smtClean="0">
                <a:ea typeface="ＭＳ Ｐゴシック" pitchFamily="34" charset="-128"/>
              </a:rPr>
            </a:br>
            <a:r>
              <a:rPr lang="en-US" sz="1800" b="1" smtClean="0">
                <a:ea typeface="ＭＳ Ｐゴシック" pitchFamily="34" charset="-128"/>
              </a:rPr>
              <a:t>Sent: </a:t>
            </a:r>
            <a:r>
              <a:rPr lang="en-US" sz="1800" smtClean="0">
                <a:ea typeface="ＭＳ Ｐゴシック" pitchFamily="34" charset="-128"/>
              </a:rPr>
              <a:t>Sat, Sep 8, 2012 10:53:58 PM</a:t>
            </a:r>
            <a:br>
              <a:rPr lang="en-US" sz="1800" smtClean="0">
                <a:ea typeface="ＭＳ Ｐゴシック" pitchFamily="34" charset="-128"/>
              </a:rPr>
            </a:br>
            <a:r>
              <a:rPr lang="en-US" sz="1800" smtClean="0">
                <a:ea typeface="ＭＳ Ｐゴシック" pitchFamily="34" charset="-128"/>
              </a:rPr>
              <a:t>Many thanks to both of you and Sister Sa-eed for sponsoring the blood drive today at your mosque.   27 donors presented and only six were deferred.  21 donated and 14 of those were new donors - either new to BloodCenter or first time donors.  All of these donors heard the message!  The collective result of the one hour of time donated by these people, 63 lives were saved or extended.  Our patients are so grateful.</a:t>
            </a:r>
            <a:br>
              <a:rPr lang="en-US" sz="1800" smtClean="0">
                <a:ea typeface="ＭＳ Ｐゴシック" pitchFamily="34" charset="-128"/>
              </a:rPr>
            </a:br>
            <a:r>
              <a:rPr lang="en-US" sz="1800" smtClean="0">
                <a:ea typeface="ＭＳ Ｐゴシック" pitchFamily="34" charset="-128"/>
              </a:rPr>
              <a:t/>
            </a:r>
            <a:br>
              <a:rPr lang="en-US" sz="1800" smtClean="0">
                <a:ea typeface="ＭＳ Ｐゴシック" pitchFamily="34" charset="-128"/>
              </a:rPr>
            </a:br>
            <a:r>
              <a:rPr lang="en-US" sz="1800" smtClean="0">
                <a:ea typeface="ＭＳ Ｐゴシック" pitchFamily="34" charset="-128"/>
              </a:rPr>
              <a:t>Please share with your congregation that their generosity memorializes the lives lost on 9/11.  I would like to meet with all three of you within the next month to pick a date and lay some plans for the 2013 drive.  We can send out quarterly "Save the Date" reminders to solidify response next September.  I welcome your comments on today event.  Your donors appeared to appreciate having "their own" blood drive and BloodCenter's staff enjoyed serving them.  Looking forward to hearing from you, Alice</a:t>
            </a:r>
            <a:br>
              <a:rPr lang="en-US" sz="1800" smtClean="0">
                <a:ea typeface="ＭＳ Ｐゴシック" pitchFamily="34" charset="-128"/>
              </a:rPr>
            </a:br>
            <a:endParaRPr lang="en-US" sz="1800" smtClean="0">
              <a:ea typeface="ＭＳ Ｐゴシック"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President Pasadena City College </a:t>
            </a:r>
          </a:p>
        </p:txBody>
      </p:sp>
      <p:sp>
        <p:nvSpPr>
          <p:cNvPr id="74755" name="Rectangle 3"/>
          <p:cNvSpPr>
            <a:spLocks noGrp="1"/>
          </p:cNvSpPr>
          <p:nvPr>
            <p:ph type="body" idx="4294967295"/>
          </p:nvPr>
        </p:nvSpPr>
        <p:spPr>
          <a:xfrm>
            <a:off x="685800" y="1438275"/>
            <a:ext cx="7770813" cy="4821238"/>
          </a:xfrm>
        </p:spPr>
        <p:txBody>
          <a:bodyPr/>
          <a:lstStyle/>
          <a:p>
            <a:pPr>
              <a:lnSpc>
                <a:spcPct val="80000"/>
              </a:lnSpc>
            </a:pPr>
            <a:r>
              <a:rPr lang="en-US" sz="1200" smtClean="0">
                <a:ea typeface="ＭＳ Ｐゴシック" pitchFamily="34" charset="-128"/>
              </a:rPr>
              <a:t>Support from the college president for Muslims For Life.</a:t>
            </a:r>
            <a:br>
              <a:rPr lang="en-US" sz="1200" smtClean="0">
                <a:ea typeface="ＭＳ Ｐゴシック" pitchFamily="34" charset="-128"/>
              </a:rPr>
            </a:br>
            <a:r>
              <a:rPr lang="en-US" sz="1200" smtClean="0">
                <a:ea typeface="ＭＳ Ｐゴシック" pitchFamily="34" charset="-128"/>
              </a:rPr>
              <a:t>Sent from my iPad</a:t>
            </a:r>
            <a:br>
              <a:rPr lang="en-US" sz="1200" smtClean="0">
                <a:ea typeface="ＭＳ Ｐゴシック" pitchFamily="34" charset="-128"/>
              </a:rPr>
            </a:br>
            <a:r>
              <a:rPr lang="en-US" sz="1200" smtClean="0">
                <a:ea typeface="ＭＳ Ｐゴシック" pitchFamily="34" charset="-128"/>
              </a:rPr>
              <a:t>Begin forwarded message:</a:t>
            </a:r>
            <a:br>
              <a:rPr lang="en-US" sz="1200" smtClean="0">
                <a:ea typeface="ＭＳ Ｐゴシック" pitchFamily="34" charset="-128"/>
              </a:rPr>
            </a:br>
            <a:r>
              <a:rPr lang="en-US" sz="1200" b="1" smtClean="0">
                <a:ea typeface="ＭＳ Ｐゴシック" pitchFamily="34" charset="-128"/>
              </a:rPr>
              <a:t>From:</a:t>
            </a:r>
            <a:r>
              <a:rPr lang="en-US" sz="1200" smtClean="0">
                <a:ea typeface="ＭＳ Ｐゴシック" pitchFamily="34" charset="-128"/>
              </a:rPr>
              <a:t> "Mark W. Rocha" &lt;MWROCHA@pasadena.edu&gt;</a:t>
            </a:r>
            <a:br>
              <a:rPr lang="en-US" sz="1200" smtClean="0">
                <a:ea typeface="ＭＳ Ｐゴシック" pitchFamily="34" charset="-128"/>
              </a:rPr>
            </a:br>
            <a:r>
              <a:rPr lang="en-US" sz="1200" b="1" smtClean="0">
                <a:ea typeface="ＭＳ Ｐゴシック" pitchFamily="34" charset="-128"/>
              </a:rPr>
              <a:t>Date:</a:t>
            </a:r>
            <a:r>
              <a:rPr lang="en-US" sz="1200" smtClean="0">
                <a:ea typeface="ＭＳ Ｐゴシック" pitchFamily="34" charset="-128"/>
              </a:rPr>
              <a:t> September 11, 2012 9:54:45 AM PDT</a:t>
            </a:r>
            <a:br>
              <a:rPr lang="en-US" sz="1200" smtClean="0">
                <a:ea typeface="ＭＳ Ｐゴシック" pitchFamily="34" charset="-128"/>
              </a:rPr>
            </a:br>
            <a:r>
              <a:rPr lang="en-US" sz="1200" b="1" smtClean="0">
                <a:ea typeface="ＭＳ Ｐゴシック" pitchFamily="34" charset="-128"/>
              </a:rPr>
              <a:t>Subject:</a:t>
            </a:r>
            <a:r>
              <a:rPr lang="en-US" sz="1200" smtClean="0">
                <a:ea typeface="ＭＳ Ｐゴシック" pitchFamily="34" charset="-128"/>
              </a:rPr>
              <a:t> </a:t>
            </a:r>
            <a:r>
              <a:rPr lang="en-US" sz="1200" b="1" smtClean="0">
                <a:ea typeface="ＭＳ Ｐゴシック" pitchFamily="34" charset="-128"/>
              </a:rPr>
              <a:t>Message from the President on 9/11</a:t>
            </a:r>
            <a:r>
              <a:rPr lang="en-US" sz="1200" smtClean="0">
                <a:ea typeface="ＭＳ Ｐゴシック" pitchFamily="34" charset="-128"/>
              </a:rPr>
              <a:t/>
            </a:r>
            <a:br>
              <a:rPr lang="en-US" sz="1200" smtClean="0">
                <a:ea typeface="ＭＳ Ｐゴシック" pitchFamily="34" charset="-128"/>
              </a:rPr>
            </a:br>
            <a:endParaRPr lang="en-US" sz="1200" smtClean="0">
              <a:ea typeface="ＭＳ Ｐゴシック" pitchFamily="34" charset="-128"/>
            </a:endParaRPr>
          </a:p>
          <a:p>
            <a:pPr>
              <a:lnSpc>
                <a:spcPct val="80000"/>
              </a:lnSpc>
            </a:pPr>
            <a:r>
              <a:rPr lang="en-US" sz="1200" smtClean="0">
                <a:ea typeface="ＭＳ Ｐゴシック" pitchFamily="34" charset="-128"/>
              </a:rPr>
              <a:t>Dear Campus Community:</a:t>
            </a:r>
            <a:br>
              <a:rPr lang="en-US" sz="1200" smtClean="0">
                <a:ea typeface="ＭＳ Ｐゴシック" pitchFamily="34" charset="-128"/>
              </a:rPr>
            </a:br>
            <a:r>
              <a:rPr lang="en-US" sz="1200" smtClean="0">
                <a:ea typeface="ＭＳ Ｐゴシック" pitchFamily="34" charset="-128"/>
              </a:rPr>
              <a:t/>
            </a:r>
            <a:br>
              <a:rPr lang="en-US" sz="1200" smtClean="0">
                <a:ea typeface="ＭＳ Ｐゴシック" pitchFamily="34" charset="-128"/>
              </a:rPr>
            </a:br>
            <a:r>
              <a:rPr lang="en-US" sz="1200" smtClean="0">
                <a:ea typeface="ＭＳ Ｐゴシック" pitchFamily="34" charset="-128"/>
              </a:rPr>
              <a:t>Today marks the 11th anniversary of 9/11 and I have requested that campus flags be flown at half mast in honor of those we lost.</a:t>
            </a:r>
            <a:br>
              <a:rPr lang="en-US" sz="1200" smtClean="0">
                <a:ea typeface="ＭＳ Ｐゴシック" pitchFamily="34" charset="-128"/>
              </a:rPr>
            </a:br>
            <a:r>
              <a:rPr lang="en-US" sz="1200" smtClean="0">
                <a:ea typeface="ＭＳ Ｐゴシック" pitchFamily="34" charset="-128"/>
              </a:rPr>
              <a:t/>
            </a:r>
            <a:br>
              <a:rPr lang="en-US" sz="1200" smtClean="0">
                <a:ea typeface="ＭＳ Ｐゴシック" pitchFamily="34" charset="-128"/>
              </a:rPr>
            </a:br>
            <a:r>
              <a:rPr lang="en-US" sz="1200" smtClean="0">
                <a:ea typeface="ＭＳ Ｐゴシック" pitchFamily="34" charset="-128"/>
              </a:rPr>
              <a:t>I also want to call attention to a  wonderful service event on campus sponsored by Muslims for Life who, along with our Kaiser and Providence health care partners, are conducting a blood drive in the Circadian, 9am-3:30pm.  Many of our faculty, staff and students are involved in this effort.  There is an urgent national need for donated blood of all types, so we should all be grateful to Muslims for Life for their work today in </a:t>
            </a:r>
            <a:br>
              <a:rPr lang="en-US" sz="1200" smtClean="0">
                <a:ea typeface="ＭＳ Ｐゴシック" pitchFamily="34" charset="-128"/>
              </a:rPr>
            </a:br>
            <a:r>
              <a:rPr lang="en-US" sz="1200" smtClean="0">
                <a:ea typeface="ＭＳ Ｐゴシック" pitchFamily="34" charset="-128"/>
              </a:rPr>
              <a:t>giving the gift of life.</a:t>
            </a:r>
            <a:br>
              <a:rPr lang="en-US" sz="1200" smtClean="0">
                <a:ea typeface="ＭＳ Ｐゴシック" pitchFamily="34" charset="-128"/>
              </a:rPr>
            </a:br>
            <a:r>
              <a:rPr lang="en-US" sz="1200" smtClean="0">
                <a:ea typeface="ＭＳ Ｐゴシック" pitchFamily="34" charset="-128"/>
              </a:rPr>
              <a:t/>
            </a:r>
            <a:br>
              <a:rPr lang="en-US" sz="1200" smtClean="0">
                <a:ea typeface="ＭＳ Ｐゴシック" pitchFamily="34" charset="-128"/>
              </a:rPr>
            </a:br>
            <a:r>
              <a:rPr lang="en-US" sz="1200" smtClean="0">
                <a:ea typeface="ＭＳ Ｐゴシック" pitchFamily="34" charset="-128"/>
              </a:rPr>
              <a:t>We can all be especially proud on this day of PCC's service to the community.  Thank you all for leading us toward the light.</a:t>
            </a:r>
            <a:br>
              <a:rPr lang="en-US" sz="1200" smtClean="0">
                <a:ea typeface="ＭＳ Ｐゴシック" pitchFamily="34" charset="-128"/>
              </a:rPr>
            </a:br>
            <a:r>
              <a:rPr lang="en-US" sz="1200" smtClean="0">
                <a:ea typeface="ＭＳ Ｐゴシック" pitchFamily="34" charset="-128"/>
              </a:rPr>
              <a:t/>
            </a:r>
            <a:br>
              <a:rPr lang="en-US" sz="1200" smtClean="0">
                <a:ea typeface="ＭＳ Ｐゴシック" pitchFamily="34" charset="-128"/>
              </a:rPr>
            </a:br>
            <a:r>
              <a:rPr lang="en-US" sz="1200" smtClean="0">
                <a:ea typeface="ＭＳ Ｐゴシック" pitchFamily="34" charset="-128"/>
              </a:rPr>
              <a:t>In hope and heart,</a:t>
            </a:r>
            <a:br>
              <a:rPr lang="en-US" sz="1200" smtClean="0">
                <a:ea typeface="ＭＳ Ｐゴシック" pitchFamily="34" charset="-128"/>
              </a:rPr>
            </a:br>
            <a:r>
              <a:rPr lang="en-US" sz="1200" smtClean="0">
                <a:ea typeface="ＭＳ Ｐゴシック" pitchFamily="34" charset="-128"/>
              </a:rPr>
              <a:t>Mark</a:t>
            </a:r>
            <a:br>
              <a:rPr lang="en-US" sz="1200" smtClean="0">
                <a:ea typeface="ＭＳ Ｐゴシック" pitchFamily="34" charset="-128"/>
              </a:rPr>
            </a:br>
            <a:r>
              <a:rPr lang="en-US" sz="1200" smtClean="0">
                <a:ea typeface="ＭＳ Ｐゴシック" pitchFamily="34" charset="-128"/>
              </a:rPr>
              <a:t/>
            </a:r>
            <a:br>
              <a:rPr lang="en-US" sz="1200" smtClean="0">
                <a:ea typeface="ＭＳ Ｐゴシック" pitchFamily="34" charset="-128"/>
              </a:rPr>
            </a:br>
            <a:r>
              <a:rPr lang="en-US" sz="1200" smtClean="0">
                <a:ea typeface="ＭＳ Ｐゴシック" pitchFamily="34" charset="-128"/>
              </a:rPr>
              <a:t>Mark Rocha</a:t>
            </a:r>
            <a:br>
              <a:rPr lang="en-US" sz="1200" smtClean="0">
                <a:ea typeface="ＭＳ Ｐゴシック" pitchFamily="34" charset="-128"/>
              </a:rPr>
            </a:br>
            <a:r>
              <a:rPr lang="en-US" sz="1200" smtClean="0">
                <a:ea typeface="ＭＳ Ｐゴシック" pitchFamily="34" charset="-128"/>
              </a:rPr>
              <a:t>Superintendent-President</a:t>
            </a:r>
            <a:br>
              <a:rPr lang="en-US" sz="1200" smtClean="0">
                <a:ea typeface="ＭＳ Ｐゴシック" pitchFamily="34" charset="-128"/>
              </a:rPr>
            </a:br>
            <a:r>
              <a:rPr lang="en-US" sz="1200" smtClean="0">
                <a:ea typeface="ＭＳ Ｐゴシック" pitchFamily="34" charset="-128"/>
              </a:rPr>
              <a:t>Pasadena City College</a:t>
            </a:r>
            <a:br>
              <a:rPr lang="en-US" sz="1200" smtClean="0">
                <a:ea typeface="ＭＳ Ｐゴシック" pitchFamily="34" charset="-128"/>
              </a:rPr>
            </a:br>
            <a:r>
              <a:rPr lang="en-US" sz="1200" smtClean="0">
                <a:ea typeface="ＭＳ Ｐゴシック" pitchFamily="34" charset="-128"/>
              </a:rPr>
              <a:t>Direct Mobile:             818-207-3027      </a:t>
            </a:r>
            <a:br>
              <a:rPr lang="en-US" sz="1200" smtClean="0">
                <a:ea typeface="ＭＳ Ｐゴシック" pitchFamily="34" charset="-128"/>
              </a:rPr>
            </a:br>
            <a:r>
              <a:rPr lang="en-US" sz="1200" smtClean="0">
                <a:ea typeface="ＭＳ Ｐゴシック"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898525"/>
          </a:xfrm>
        </p:spPr>
        <p:txBody>
          <a:bodyPr/>
          <a:lstStyle/>
          <a:p>
            <a:pPr>
              <a:defRPr/>
            </a:pPr>
            <a:r>
              <a:rPr lang="en-US" dirty="0" smtClean="0"/>
              <a:t>Our Local Partners</a:t>
            </a:r>
            <a:endParaRPr lang="en-US" dirty="0"/>
          </a:p>
        </p:txBody>
      </p:sp>
      <p:sp>
        <p:nvSpPr>
          <p:cNvPr id="18434" name="Content Placeholder 5"/>
          <p:cNvSpPr>
            <a:spLocks noGrp="1"/>
          </p:cNvSpPr>
          <p:nvPr>
            <p:ph idx="1"/>
          </p:nvPr>
        </p:nvSpPr>
        <p:spPr>
          <a:xfrm>
            <a:off x="685800" y="1411288"/>
            <a:ext cx="7969250" cy="4976812"/>
          </a:xfrm>
        </p:spPr>
        <p:txBody>
          <a:bodyPr/>
          <a:lstStyle/>
          <a:p>
            <a:pPr>
              <a:spcBef>
                <a:spcPts val="800"/>
              </a:spcBef>
              <a:buFont typeface="Wingdings" pitchFamily="2" charset="2"/>
              <a:buChar char="Ø"/>
            </a:pPr>
            <a:r>
              <a:rPr lang="en-US" sz="1900" smtClean="0">
                <a:solidFill>
                  <a:schemeClr val="tx1"/>
                </a:solidFill>
                <a:ea typeface="ＭＳ Ｐゴシック" pitchFamily="34" charset="-128"/>
              </a:rPr>
              <a:t>Wildwood Presbyterian Church - Located in Grayslake, IL</a:t>
            </a:r>
          </a:p>
          <a:p>
            <a:pPr>
              <a:spcBef>
                <a:spcPts val="800"/>
              </a:spcBef>
              <a:buFont typeface="Wingdings" pitchFamily="2" charset="2"/>
              <a:buChar char="Ø"/>
            </a:pPr>
            <a:r>
              <a:rPr lang="en-US" sz="1900" smtClean="0">
                <a:solidFill>
                  <a:schemeClr val="tx1"/>
                </a:solidFill>
                <a:ea typeface="ＭＳ Ｐゴシック" pitchFamily="34" charset="-128"/>
              </a:rPr>
              <a:t>Bradford Community Church Unitarian Universalist -  Located in Kenosha, WI</a:t>
            </a:r>
          </a:p>
          <a:p>
            <a:pPr>
              <a:spcBef>
                <a:spcPts val="800"/>
              </a:spcBef>
              <a:buFont typeface="Wingdings" pitchFamily="2" charset="2"/>
              <a:buChar char="Ø"/>
            </a:pPr>
            <a:r>
              <a:rPr lang="en-US" sz="1900" smtClean="0">
                <a:solidFill>
                  <a:schemeClr val="tx1"/>
                </a:solidFill>
                <a:ea typeface="ＭＳ Ｐゴシック" pitchFamily="34" charset="-128"/>
              </a:rPr>
              <a:t>Zion Fire and Rescue Department - Located in Zion, IL</a:t>
            </a:r>
          </a:p>
          <a:p>
            <a:pPr>
              <a:spcBef>
                <a:spcPts val="800"/>
              </a:spcBef>
              <a:buFont typeface="Wingdings" pitchFamily="2" charset="2"/>
              <a:buChar char="Ø"/>
            </a:pPr>
            <a:r>
              <a:rPr lang="en-US" sz="1900" smtClean="0">
                <a:solidFill>
                  <a:schemeClr val="tx1"/>
                </a:solidFill>
                <a:ea typeface="ＭＳ Ｐゴシック" pitchFamily="34" charset="-128"/>
              </a:rPr>
              <a:t>Bray Center, Inc.  - Located in Racine, WI</a:t>
            </a:r>
          </a:p>
          <a:p>
            <a:pPr>
              <a:spcBef>
                <a:spcPts val="800"/>
              </a:spcBef>
              <a:buFont typeface="Wingdings" pitchFamily="2" charset="2"/>
              <a:buChar char="Ø"/>
            </a:pPr>
            <a:r>
              <a:rPr lang="en-US" sz="1900" smtClean="0">
                <a:solidFill>
                  <a:schemeClr val="tx1"/>
                </a:solidFill>
                <a:ea typeface="ＭＳ Ｐゴシック" pitchFamily="34" charset="-128"/>
              </a:rPr>
              <a:t>Trinity United Methodist Church - Located in Gainesville, FL</a:t>
            </a:r>
          </a:p>
          <a:p>
            <a:pPr>
              <a:spcBef>
                <a:spcPts val="800"/>
              </a:spcBef>
              <a:buFont typeface="Wingdings" pitchFamily="2" charset="2"/>
              <a:buChar char="Ø"/>
            </a:pPr>
            <a:r>
              <a:rPr lang="en-US" sz="1900" smtClean="0">
                <a:solidFill>
                  <a:schemeClr val="tx1"/>
                </a:solidFill>
                <a:ea typeface="ＭＳ Ｐゴシック" pitchFamily="34" charset="-128"/>
              </a:rPr>
              <a:t>Jewish Community Center - Located in Cherry Hill, NJ</a:t>
            </a:r>
          </a:p>
          <a:p>
            <a:pPr>
              <a:spcBef>
                <a:spcPts val="800"/>
              </a:spcBef>
              <a:buFont typeface="Wingdings" pitchFamily="2" charset="2"/>
              <a:buChar char="Ø"/>
            </a:pPr>
            <a:r>
              <a:rPr lang="en-US" sz="1900" smtClean="0">
                <a:solidFill>
                  <a:schemeClr val="tx1"/>
                </a:solidFill>
                <a:ea typeface="ＭＳ Ｐゴシック" pitchFamily="34" charset="-128"/>
              </a:rPr>
              <a:t>Houston Congregation for Reform Judaism - Located in Houston, TX</a:t>
            </a:r>
          </a:p>
          <a:p>
            <a:pPr>
              <a:spcBef>
                <a:spcPts val="800"/>
              </a:spcBef>
              <a:buFont typeface="Wingdings" pitchFamily="2" charset="2"/>
              <a:buChar char="Ø"/>
            </a:pPr>
            <a:r>
              <a:rPr lang="en-US" sz="1900" smtClean="0">
                <a:solidFill>
                  <a:schemeClr val="tx1"/>
                </a:solidFill>
                <a:ea typeface="ＭＳ Ｐゴシック" pitchFamily="34" charset="-128"/>
              </a:rPr>
              <a:t>NorthWoods Presbyterian Church - Located in Houston, TX</a:t>
            </a:r>
          </a:p>
          <a:p>
            <a:pPr>
              <a:spcBef>
                <a:spcPts val="800"/>
              </a:spcBef>
              <a:buFont typeface="Wingdings" pitchFamily="2" charset="2"/>
              <a:buChar char="Ø"/>
            </a:pPr>
            <a:r>
              <a:rPr lang="en-US" sz="1900" smtClean="0">
                <a:solidFill>
                  <a:schemeClr val="tx1"/>
                </a:solidFill>
                <a:ea typeface="ＭＳ Ｐゴシック" pitchFamily="34" charset="-128"/>
              </a:rPr>
              <a:t>Hosanna Lutheran Church - Located in Houston, TX</a:t>
            </a:r>
          </a:p>
          <a:p>
            <a:pPr>
              <a:spcBef>
                <a:spcPts val="800"/>
              </a:spcBef>
              <a:buFont typeface="Wingdings" pitchFamily="2" charset="2"/>
              <a:buChar char="Ø"/>
            </a:pPr>
            <a:r>
              <a:rPr lang="en-US" sz="1900" smtClean="0">
                <a:solidFill>
                  <a:schemeClr val="tx1"/>
                </a:solidFill>
                <a:ea typeface="ＭＳ Ｐゴシック" pitchFamily="34" charset="-128"/>
              </a:rPr>
              <a:t>First Unitarian Church - Located in Dallas, TX</a:t>
            </a:r>
          </a:p>
          <a:p>
            <a:pPr>
              <a:lnSpc>
                <a:spcPct val="80000"/>
              </a:lnSpc>
            </a:pPr>
            <a:r>
              <a:rPr lang="en-US" sz="1900" smtClean="0">
                <a:solidFill>
                  <a:schemeClr val="tx1"/>
                </a:solidFill>
                <a:ea typeface="ＭＳ Ｐゴシック" pitchFamily="34" charset="-128"/>
              </a:rPr>
              <a:t>And many more…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Rabbi Jaron Matlow, Olympia, WA</a:t>
            </a:r>
          </a:p>
        </p:txBody>
      </p:sp>
      <p:sp>
        <p:nvSpPr>
          <p:cNvPr id="75779" name="Rectangle 3"/>
          <p:cNvSpPr>
            <a:spLocks noGrp="1"/>
          </p:cNvSpPr>
          <p:nvPr>
            <p:ph type="body" idx="4294967295"/>
          </p:nvPr>
        </p:nvSpPr>
        <p:spPr>
          <a:xfrm>
            <a:off x="685800" y="1438275"/>
            <a:ext cx="7770813" cy="4872038"/>
          </a:xfrm>
        </p:spPr>
        <p:txBody>
          <a:bodyPr/>
          <a:lstStyle/>
          <a:p>
            <a:pPr>
              <a:lnSpc>
                <a:spcPct val="80000"/>
              </a:lnSpc>
            </a:pPr>
            <a:r>
              <a:rPr lang="en-US" sz="1200" smtClean="0">
                <a:ea typeface="ＭＳ Ｐゴシック" pitchFamily="34" charset="-128"/>
              </a:rPr>
              <a:t/>
            </a:r>
            <a:br>
              <a:rPr lang="en-US" sz="1200" smtClean="0">
                <a:ea typeface="ＭＳ Ｐゴシック" pitchFamily="34" charset="-128"/>
              </a:rPr>
            </a:br>
            <a:r>
              <a:rPr lang="en-US" sz="1700" smtClean="0">
                <a:ea typeface="ＭＳ Ｐゴシック" pitchFamily="34" charset="-128"/>
              </a:rPr>
              <a:t>Name:Rabbi Jaron Matlow, Email </a:t>
            </a:r>
            <a:r>
              <a:rPr lang="en-US" sz="1700" smtClean="0">
                <a:ea typeface="ＭＳ Ｐゴシック" pitchFamily="34" charset="-128"/>
                <a:hlinkClick r:id="rId2"/>
              </a:rPr>
              <a:t>ravyaron@gmail.com</a:t>
            </a:r>
            <a:r>
              <a:rPr lang="en-US" sz="1700" smtClean="0">
                <a:ea typeface="ＭＳ Ｐゴシック" pitchFamily="34" charset="-128"/>
              </a:rPr>
              <a:t>, Phone Number(360) 951-8899</a:t>
            </a:r>
          </a:p>
          <a:p>
            <a:pPr>
              <a:lnSpc>
                <a:spcPct val="80000"/>
              </a:lnSpc>
            </a:pPr>
            <a:r>
              <a:rPr lang="en-US" sz="1700" smtClean="0">
                <a:ea typeface="ＭＳ Ｐゴシック" pitchFamily="34" charset="-128"/>
              </a:rPr>
              <a:t>My dear Ahmadiyya friends, I heard a representative of yours speak on KOMO News Radio Seattle this morning and I was very touched.</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He quoted from the Holy Qur'an saying that To Save a Life is to Save the Whole World.</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It always amazes me, given the state of Jewish-Muslim relations, how much of the Qur'an is similar to our Holy Torah and Rabbinic Teachings.</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In our Second Century Mishnah Sanhedrin 4:3 is the same statement.</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I truly wish that your organization could influence all of Islam, so we could find a way to end this cycle of death, and instead to live by our Holy beliefs.</a:t>
            </a:r>
            <a:br>
              <a:rPr lang="en-US" sz="1700" smtClean="0">
                <a:ea typeface="ＭＳ Ｐゴシック" pitchFamily="34" charset="-128"/>
              </a:rPr>
            </a:br>
            <a:r>
              <a:rPr lang="en-US" sz="1700" smtClean="0">
                <a:ea typeface="ＭＳ Ｐゴシック" pitchFamily="34" charset="-128"/>
              </a:rPr>
              <a:t/>
            </a:r>
            <a:br>
              <a:rPr lang="en-US" sz="1700" smtClean="0">
                <a:ea typeface="ＭＳ Ｐゴシック" pitchFamily="34" charset="-128"/>
              </a:rPr>
            </a:br>
            <a:r>
              <a:rPr lang="en-US" sz="1700" smtClean="0">
                <a:ea typeface="ＭＳ Ｐゴシック" pitchFamily="34" charset="-128"/>
              </a:rPr>
              <a:t>Rabbi Jaron Matlow</a:t>
            </a:r>
            <a:br>
              <a:rPr lang="en-US" sz="1700" smtClean="0">
                <a:ea typeface="ＭＳ Ｐゴシック" pitchFamily="34" charset="-128"/>
              </a:rPr>
            </a:br>
            <a:r>
              <a:rPr lang="en-US" sz="1700" smtClean="0">
                <a:ea typeface="ＭＳ Ｐゴシック" pitchFamily="34" charset="-128"/>
              </a:rPr>
              <a:t>Private Rabbinic Services</a:t>
            </a:r>
            <a:br>
              <a:rPr lang="en-US" sz="1700" smtClean="0">
                <a:ea typeface="ＭＳ Ｐゴシック" pitchFamily="34" charset="-128"/>
              </a:rPr>
            </a:br>
            <a:r>
              <a:rPr lang="en-US" sz="1700" smtClean="0">
                <a:ea typeface="ＭＳ Ｐゴシック" pitchFamily="34" charset="-128"/>
              </a:rPr>
              <a:t>Olympia WA</a:t>
            </a:r>
            <a:br>
              <a:rPr lang="en-US" sz="1700" smtClean="0">
                <a:ea typeface="ＭＳ Ｐゴシック" pitchFamily="34" charset="-128"/>
              </a:rPr>
            </a:br>
            <a:endParaRPr lang="en-US" sz="1700" smtClean="0">
              <a:ea typeface="ＭＳ Ｐゴシック"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bwMode="auto">
          <a:noFill/>
        </p:spPr>
        <p:txBody>
          <a:bodyPr wrap="square" numCol="1" compatLnSpc="1">
            <a:prstTxWarp prst="textNoShape">
              <a:avLst/>
            </a:prstTxWarp>
          </a:bodyPr>
          <a:lstStyle/>
          <a:p>
            <a:endParaRPr lang="en-US" smtClean="0">
              <a:effectLst/>
              <a:ea typeface="ＭＳ Ｐゴシック" pitchFamily="34" charset="-128"/>
            </a:endParaRPr>
          </a:p>
        </p:txBody>
      </p:sp>
      <p:sp>
        <p:nvSpPr>
          <p:cNvPr id="76803" name="Rectangle 3"/>
          <p:cNvSpPr>
            <a:spLocks noGrp="1"/>
          </p:cNvSpPr>
          <p:nvPr>
            <p:ph type="body" idx="4294967295"/>
          </p:nvPr>
        </p:nvSpPr>
        <p:spPr>
          <a:xfrm>
            <a:off x="685800" y="1674813"/>
            <a:ext cx="7770813" cy="4572000"/>
          </a:xfrm>
        </p:spPr>
        <p:txBody>
          <a:bodyPr/>
          <a:lstStyle/>
          <a:p>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Name: Tom Mitchell, Email: </a:t>
            </a:r>
            <a:r>
              <a:rPr lang="en-US" smtClean="0">
                <a:ea typeface="ＭＳ Ｐゴシック" pitchFamily="34" charset="-128"/>
                <a:hlinkClick r:id="rId2"/>
              </a:rPr>
              <a:t>greenmit@q.Com</a:t>
            </a:r>
            <a:endParaRPr lang="en-US" smtClean="0">
              <a:ea typeface="ＭＳ Ｐゴシック" pitchFamily="34" charset="-128"/>
            </a:endParaRPr>
          </a:p>
          <a:p>
            <a:pPr>
              <a:buFont typeface="Wingdings" pitchFamily="2" charset="2"/>
              <a:buNone/>
            </a:pPr>
            <a:r>
              <a:rPr lang="en-US" smtClean="0">
                <a:ea typeface="ＭＳ Ｐゴシック" pitchFamily="34" charset="-128"/>
              </a:rPr>
              <a:t>      Message: I gave blood today in Portland, OR and met a couple of people connected to your organization. I also received a great chocolate bar and t-shirt. I appreciate your efforts and look forward to a day when it is no longer necessary. On a side note, I am Jewish.</a:t>
            </a:r>
            <a:br>
              <a:rPr lang="en-US" smtClean="0">
                <a:ea typeface="ＭＳ Ｐゴシック" pitchFamily="34" charset="-128"/>
              </a:rPr>
            </a:br>
            <a:r>
              <a:rPr lang="en-US" smtClean="0">
                <a:ea typeface="ＭＳ Ｐゴシック" pitchFamily="34" charset="-128"/>
              </a:rPr>
              <a:t>Good luck and Shalom.</a:t>
            </a:r>
          </a:p>
          <a:p>
            <a:pPr>
              <a:buFont typeface="Wingdings" pitchFamily="2" charset="2"/>
              <a:buNone/>
            </a:pPr>
            <a:r>
              <a:rPr lang="en-US" smtClean="0">
                <a:ea typeface="ＭＳ Ｐゴシック" pitchFamily="34" charset="-128"/>
              </a:rPr>
              <a:t>      Tom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Jim Hale – Vietnam Veteran</a:t>
            </a:r>
          </a:p>
        </p:txBody>
      </p:sp>
      <p:sp>
        <p:nvSpPr>
          <p:cNvPr id="77827" name="Rectangle 3"/>
          <p:cNvSpPr>
            <a:spLocks noGrp="1"/>
          </p:cNvSpPr>
          <p:nvPr>
            <p:ph type="body" idx="4294967295"/>
          </p:nvPr>
        </p:nvSpPr>
        <p:spPr>
          <a:xfrm>
            <a:off x="685800" y="1438275"/>
            <a:ext cx="7770813" cy="4821238"/>
          </a:xfrm>
        </p:spPr>
        <p:txBody>
          <a:bodyPr/>
          <a:lstStyle/>
          <a:p>
            <a:pPr>
              <a:lnSpc>
                <a:spcPct val="80000"/>
              </a:lnSpc>
            </a:pP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Name: jim hale; Email: </a:t>
            </a:r>
            <a:r>
              <a:rPr lang="en-US" sz="1400" smtClean="0">
                <a:ea typeface="ＭＳ Ｐゴシック" pitchFamily="34" charset="-128"/>
                <a:hlinkClick r:id="rId2"/>
              </a:rPr>
              <a:t>sunwatt@madisoncounty.net</a:t>
            </a:r>
            <a:r>
              <a:rPr lang="en-US" sz="1400" smtClean="0">
                <a:ea typeface="ＭＳ Ｐゴシック" pitchFamily="34" charset="-128"/>
              </a:rPr>
              <a:t>; Phone: (479) 665-2712</a:t>
            </a:r>
          </a:p>
          <a:p>
            <a:pPr>
              <a:lnSpc>
                <a:spcPct val="80000"/>
              </a:lnSpc>
              <a:buFont typeface="Wingdings" pitchFamily="2" charset="2"/>
              <a:buNone/>
            </a:pPr>
            <a:r>
              <a:rPr lang="en-US" sz="1400" smtClean="0">
                <a:ea typeface="ＭＳ Ｐゴシック" pitchFamily="34" charset="-128"/>
              </a:rPr>
              <a:t>          </a:t>
            </a:r>
            <a:r>
              <a:rPr lang="en-US" sz="1400" b="1" smtClean="0">
                <a:ea typeface="ＭＳ Ｐゴシック" pitchFamily="34" charset="-128"/>
              </a:rPr>
              <a:t>Message:</a:t>
            </a:r>
            <a:r>
              <a:rPr lang="en-US" sz="1400" smtClean="0">
                <a:ea typeface="ＭＳ Ｐゴシック" pitchFamily="34" charset="-128"/>
              </a:rPr>
              <a:t> Im very sorry for the hatred my fellow Americans show sometimes. It shames me. </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Im a totally disabled Vietnam veteran and live in NW Arkansas. I saw the story on local TV and wanted to give any support I can.</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Having been ruined by this war over lies, which I believed, my eyes are open to this new situation.</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Im a poet and speaker...................</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Our troops are on bases in lands far away; I cant help but wonder what grandfather would say</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He sailed from England for a better life; And here's where he lived and married his wife</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There were children born and that led to me; I've followed the path on my family tree</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The British Empire stretched far and wide; But he joined the militia on the American side</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Today we're deployed in so many places; The Sun never sets on all of our bases</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I'm wondering now like the man on the street; Is Empire really something we want to repeat?</a:t>
            </a:r>
            <a:br>
              <a:rPr lang="en-US" sz="1400" smtClean="0">
                <a:ea typeface="ＭＳ Ｐゴシック" pitchFamily="34" charset="-128"/>
              </a:rPr>
            </a:br>
            <a:r>
              <a:rPr lang="en-US" sz="1400" smtClean="0">
                <a:ea typeface="ＭＳ Ｐゴシック" pitchFamily="34" charset="-128"/>
              </a:rPr>
              <a:t/>
            </a:r>
            <a:br>
              <a:rPr lang="en-US" sz="1400" smtClean="0">
                <a:ea typeface="ＭＳ Ｐゴシック" pitchFamily="34" charset="-128"/>
              </a:rPr>
            </a:br>
            <a:r>
              <a:rPr lang="en-US" sz="1400" smtClean="0">
                <a:ea typeface="ＭＳ Ｐゴシック" pitchFamily="34" charset="-128"/>
              </a:rPr>
              <a:t>Jim Hale</a:t>
            </a:r>
            <a:br>
              <a:rPr lang="en-US" sz="1400" smtClean="0">
                <a:ea typeface="ＭＳ Ｐゴシック" pitchFamily="34" charset="-128"/>
              </a:rPr>
            </a:br>
            <a:r>
              <a:rPr lang="en-US" sz="1400" smtClean="0">
                <a:ea typeface="ＭＳ Ｐゴシック" pitchFamily="34" charset="-128"/>
              </a:rPr>
              <a:t>September 27 2011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bwMode="auto">
          <a:noFill/>
        </p:spPr>
        <p:txBody>
          <a:bodyPr wrap="square" numCol="1" compatLnSpc="1">
            <a:prstTxWarp prst="textNoShape">
              <a:avLst/>
            </a:prstTxWarp>
          </a:bodyPr>
          <a:lstStyle/>
          <a:p>
            <a:r>
              <a:rPr lang="en-US" smtClean="0">
                <a:effectLst/>
                <a:ea typeface="ＭＳ Ｐゴシック" pitchFamily="34" charset="-128"/>
              </a:rPr>
              <a:t>Albert Fannelli - </a:t>
            </a:r>
          </a:p>
        </p:txBody>
      </p:sp>
      <p:sp>
        <p:nvSpPr>
          <p:cNvPr id="78851" name="Rectangle 3"/>
          <p:cNvSpPr>
            <a:spLocks noGrp="1"/>
          </p:cNvSpPr>
          <p:nvPr>
            <p:ph type="body" idx="4294967295"/>
          </p:nvPr>
        </p:nvSpPr>
        <p:spPr>
          <a:xfrm>
            <a:off x="685800" y="1438275"/>
            <a:ext cx="7770813" cy="4429125"/>
          </a:xfrm>
        </p:spPr>
        <p:txBody>
          <a:bodyPr/>
          <a:lstStyle/>
          <a:p>
            <a:pPr>
              <a:lnSpc>
                <a:spcPct val="90000"/>
              </a:lnSpc>
            </a:pPr>
            <a:r>
              <a:rPr lang="en-US" b="1" u="sng" smtClean="0">
                <a:ea typeface="ＭＳ Ｐゴシック" pitchFamily="34" charset="-128"/>
              </a:rPr>
              <a:t>Message Received September 12, 2012</a:t>
            </a: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“Hi, my name is Albert Fannelli and there is no need to call me back. I am not Muslim uhm I am just so horrified and angry at that video that was made, that movie that was made and in light of that kind of  hatred and work of the Devil that is put out, I wanted to express my love and my support and my belief that Muslims have every right to follow your path to God. It is as valid as any other paths, I am so sorry that you are being treated this way. My people that call themselves  Christians have nothing to do with the teaching of Jesus at all. God Bless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eaLnBrk="1" hangingPunct="1">
              <a:defRPr/>
            </a:pPr>
            <a:r>
              <a:rPr lang="en-US" sz="3400" dirty="0">
                <a:effectLst>
                  <a:outerShdw blurRad="38100" dist="38100" dir="2700000" algn="tl">
                    <a:srgbClr val="DDDDDD"/>
                  </a:outerShdw>
                </a:effectLst>
                <a:ea typeface="ＭＳ Ｐゴシック" charset="0"/>
                <a:cs typeface="ＭＳ Ｐゴシック" charset="0"/>
              </a:rPr>
              <a:t>US Map of registered blood drives</a:t>
            </a:r>
            <a:br>
              <a:rPr lang="en-US" sz="3400" dirty="0">
                <a:effectLst>
                  <a:outerShdw blurRad="38100" dist="38100" dir="2700000" algn="tl">
                    <a:srgbClr val="DDDDDD"/>
                  </a:outerShdw>
                </a:effectLst>
                <a:ea typeface="ＭＳ Ｐゴシック" charset="0"/>
                <a:cs typeface="ＭＳ Ｐゴシック" charset="0"/>
              </a:rPr>
            </a:br>
            <a:r>
              <a:rPr lang="en-US" sz="3200" dirty="0" smtClean="0">
                <a:effectLst>
                  <a:outerShdw blurRad="38100" dist="38100" dir="2700000" algn="tl">
                    <a:srgbClr val="DDDDDD"/>
                  </a:outerShdw>
                </a:effectLst>
                <a:ea typeface="ＭＳ Ｐゴシック" charset="0"/>
                <a:cs typeface="ＭＳ Ｐゴシック" charset="0"/>
              </a:rPr>
              <a:t>269+ </a:t>
            </a:r>
            <a:r>
              <a:rPr lang="en-US" sz="3200" dirty="0">
                <a:effectLst>
                  <a:outerShdw blurRad="38100" dist="38100" dir="2700000" algn="tl">
                    <a:srgbClr val="DDDDDD"/>
                  </a:outerShdw>
                </a:effectLst>
                <a:ea typeface="ＭＳ Ｐゴシック" charset="0"/>
                <a:cs typeface="ＭＳ Ｐゴシック" charset="0"/>
              </a:rPr>
              <a:t>sites listed</a:t>
            </a:r>
            <a:endParaRPr lang="en-US" sz="3400" dirty="0">
              <a:solidFill>
                <a:srgbClr val="FF0000"/>
              </a:solidFill>
              <a:effectLst>
                <a:outerShdw blurRad="38100" dist="38100" dir="2700000" algn="tl">
                  <a:srgbClr val="DDDDDD"/>
                </a:outerShdw>
              </a:effectLst>
              <a:ea typeface="ＭＳ Ｐゴシック" charset="0"/>
              <a:cs typeface="ＭＳ Ｐゴシック" charset="0"/>
            </a:endParaRPr>
          </a:p>
        </p:txBody>
      </p:sp>
      <p:pic>
        <p:nvPicPr>
          <p:cNvPr id="19458" name="Picture 5" descr="map-8-29-2011.tiff"/>
          <p:cNvPicPr>
            <a:picLocks noChangeAspect="1"/>
          </p:cNvPicPr>
          <p:nvPr/>
        </p:nvPicPr>
        <p:blipFill>
          <a:blip r:embed="rId2"/>
          <a:srcRect/>
          <a:stretch>
            <a:fillRect/>
          </a:stretch>
        </p:blipFill>
        <p:spPr bwMode="auto">
          <a:xfrm>
            <a:off x="123825" y="1538288"/>
            <a:ext cx="8912225" cy="376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New York City: Bus Stop Signs</a:t>
            </a:r>
          </a:p>
        </p:txBody>
      </p:sp>
      <p:pic>
        <p:nvPicPr>
          <p:cNvPr id="20482" name="Picture 11" descr="Ahmadiyya Muslim C MN0230-crop.jpg"/>
          <p:cNvPicPr>
            <a:picLocks noChangeAspect="1"/>
          </p:cNvPicPr>
          <p:nvPr/>
        </p:nvPicPr>
        <p:blipFill>
          <a:blip r:embed="rId2"/>
          <a:srcRect/>
          <a:stretch>
            <a:fillRect/>
          </a:stretch>
        </p:blipFill>
        <p:spPr bwMode="auto">
          <a:xfrm>
            <a:off x="1439863" y="1087438"/>
            <a:ext cx="6067425" cy="508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Billboards: Los Angeles, CA</a:t>
            </a:r>
          </a:p>
        </p:txBody>
      </p:sp>
      <p:pic>
        <p:nvPicPr>
          <p:cNvPr id="21506" name="Picture 3" descr="1030382 (1).jpg"/>
          <p:cNvPicPr>
            <a:picLocks noChangeAspect="1"/>
          </p:cNvPicPr>
          <p:nvPr/>
        </p:nvPicPr>
        <p:blipFill>
          <a:blip r:embed="rId2"/>
          <a:srcRect/>
          <a:stretch>
            <a:fillRect/>
          </a:stretch>
        </p:blipFill>
        <p:spPr bwMode="auto">
          <a:xfrm>
            <a:off x="146050" y="1614488"/>
            <a:ext cx="8816975" cy="39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675"/>
            <a:ext cx="7770813" cy="1127125"/>
          </a:xfrm>
        </p:spPr>
        <p:txBody>
          <a:bodyPr wrap="square" numCol="1"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Buses: Washington D.C.</a:t>
            </a:r>
          </a:p>
        </p:txBody>
      </p:sp>
      <p:pic>
        <p:nvPicPr>
          <p:cNvPr id="22530" name="Picture 3" descr="Muslims for Life king.jpg"/>
          <p:cNvPicPr>
            <a:picLocks noChangeAspect="1"/>
          </p:cNvPicPr>
          <p:nvPr/>
        </p:nvPicPr>
        <p:blipFill>
          <a:blip r:embed="rId2"/>
          <a:srcRect/>
          <a:stretch>
            <a:fillRect/>
          </a:stretch>
        </p:blipFill>
        <p:spPr bwMode="auto">
          <a:xfrm>
            <a:off x="1039813" y="1470025"/>
            <a:ext cx="7116762" cy="476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docProps/app.xml><?xml version="1.0" encoding="utf-8"?>
<Properties xmlns="http://schemas.openxmlformats.org/officeDocument/2006/extended-properties" xmlns:vt="http://schemas.openxmlformats.org/officeDocument/2006/docPropsVTypes">
  <Template>Folio.thmx</Template>
  <TotalTime>737</TotalTime>
  <Words>3268</Words>
  <Application>Microsoft Macintosh PowerPoint</Application>
  <PresentationFormat>On-screen Show (4:3)</PresentationFormat>
  <Paragraphs>163</Paragraphs>
  <Slides>53</Slides>
  <Notes>0</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53</vt:i4>
      </vt:variant>
    </vt:vector>
  </HeadingPairs>
  <TitlesOfParts>
    <vt:vector size="70" baseType="lpstr">
      <vt:lpstr>Arial</vt:lpstr>
      <vt:lpstr>ＭＳ Ｐゴシック</vt:lpstr>
      <vt:lpstr>Calisto MT</vt:lpstr>
      <vt:lpstr>Wingdings</vt:lpstr>
      <vt:lpstr>Calibri</vt:lpstr>
      <vt:lpstr>Folio</vt:lpstr>
      <vt:lpstr>Folio</vt:lpstr>
      <vt:lpstr>Folio</vt:lpstr>
      <vt:lpstr>Folio</vt:lpstr>
      <vt:lpstr>Folio</vt:lpstr>
      <vt:lpstr>Folio</vt:lpstr>
      <vt:lpstr>Folio</vt:lpstr>
      <vt:lpstr>Folio</vt:lpstr>
      <vt:lpstr>Folio</vt:lpstr>
      <vt:lpstr>Folio</vt:lpstr>
      <vt:lpstr>Folio</vt:lpstr>
      <vt:lpstr>Folio</vt:lpstr>
      <vt:lpstr>Slide 1</vt:lpstr>
      <vt:lpstr>Campaign Goals</vt:lpstr>
      <vt:lpstr>Campaign Activities</vt:lpstr>
      <vt:lpstr>Our National Partners</vt:lpstr>
      <vt:lpstr>Our Local Partners</vt:lpstr>
      <vt:lpstr>US Map of registered blood drives 269+ sites listed</vt:lpstr>
      <vt:lpstr>New York City: Bus Stop Signs</vt:lpstr>
      <vt:lpstr>Billboards: Los Angeles, CA</vt:lpstr>
      <vt:lpstr>Buses: Washington D.C.</vt:lpstr>
      <vt:lpstr>Trains: Washington D.C</vt:lpstr>
      <vt:lpstr>Chicago Air Show</vt:lpstr>
      <vt:lpstr>US Congress: Capitol Hill Blood Drive</vt:lpstr>
      <vt:lpstr>Muslims For Life Campaign: TV Ad</vt:lpstr>
      <vt:lpstr>Campaign Results</vt:lpstr>
      <vt:lpstr>Media Coverage</vt:lpstr>
      <vt:lpstr>MuslimsForLife introduced at White House</vt:lpstr>
      <vt:lpstr>Capitol Hill Blood Drives</vt:lpstr>
      <vt:lpstr>Capitol Hill Blood Drives</vt:lpstr>
      <vt:lpstr>Capitol Hill Blood Drives</vt:lpstr>
      <vt:lpstr>Cary, NC: AMC Center Blood Drive</vt:lpstr>
      <vt:lpstr>Philadelphia Phillies Game Citizens Bank Park - Blood Drive </vt:lpstr>
      <vt:lpstr>New Jersey Blood Drive</vt:lpstr>
      <vt:lpstr>AMC National HQ Bait-ur-Rahman Mosque, Silver Spring, MD</vt:lpstr>
      <vt:lpstr>Central Virginia, Blood Drive</vt:lpstr>
      <vt:lpstr>Washington D.C. Monument Flyer Distribution</vt:lpstr>
      <vt:lpstr>News Coverage: Washington Post</vt:lpstr>
      <vt:lpstr>News Coverage: Fox News Opinion</vt:lpstr>
      <vt:lpstr>News Coverage</vt:lpstr>
      <vt:lpstr>Positive Impact on US Population</vt:lpstr>
      <vt:lpstr>Positive Impact on US Population</vt:lpstr>
      <vt:lpstr>Positive Impact on US Population</vt:lpstr>
      <vt:lpstr>Slide 32</vt:lpstr>
      <vt:lpstr>Slide 33</vt:lpstr>
      <vt:lpstr>Slide 34</vt:lpstr>
      <vt:lpstr>2012 Nationwide Muslims for Life Blood Drive </vt:lpstr>
      <vt:lpstr>2012 Other Major Efforts</vt:lpstr>
      <vt:lpstr>Other 2012 Blood Drives</vt:lpstr>
      <vt:lpstr>High School Blood Drives</vt:lpstr>
      <vt:lpstr>Growing Collaboration with Major League Baseball Franchises</vt:lpstr>
      <vt:lpstr>State Capitols &amp; City Halls</vt:lpstr>
      <vt:lpstr>Advertising: Print &amp; Electronic Media</vt:lpstr>
      <vt:lpstr>Media Coverage</vt:lpstr>
      <vt:lpstr>Faith Inspiring Comments Received ..</vt:lpstr>
      <vt:lpstr>American Red Cross</vt:lpstr>
      <vt:lpstr>KOMO NEWS RADIO</vt:lpstr>
      <vt:lpstr>High School Blood Drive</vt:lpstr>
      <vt:lpstr>Buford Patch</vt:lpstr>
      <vt:lpstr>Milwaukee Jama’at Blood Drive</vt:lpstr>
      <vt:lpstr>President Pasadena City College </vt:lpstr>
      <vt:lpstr>Rabbi Jaron Matlow, Olympia, WA</vt:lpstr>
      <vt:lpstr>Slide 51</vt:lpstr>
      <vt:lpstr>Jim Hale – Vietnam Veteran</vt:lpstr>
      <vt:lpstr>Albert Fannelli - </vt:lpstr>
    </vt:vector>
  </TitlesOfParts>
  <Company>Novell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Muslims For Life Campaign</dc:title>
  <dc:creator>Usman Choudhary</dc:creator>
  <cp:lastModifiedBy>MS</cp:lastModifiedBy>
  <cp:revision>58</cp:revision>
  <dcterms:created xsi:type="dcterms:W3CDTF">2011-09-22T06:51:48Z</dcterms:created>
  <dcterms:modified xsi:type="dcterms:W3CDTF">2012-09-21T22:13:18Z</dcterms:modified>
</cp:coreProperties>
</file>