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Lst>
  <p:notesMasterIdLst>
    <p:notesMasterId r:id="rId60"/>
  </p:notesMasterIdLst>
  <p:handoutMasterIdLst>
    <p:handoutMasterId r:id="rId61"/>
  </p:handoutMasterIdLst>
  <p:sldIdLst>
    <p:sldId id="256" r:id="rId2"/>
    <p:sldId id="325" r:id="rId3"/>
    <p:sldId id="440" r:id="rId4"/>
    <p:sldId id="344" r:id="rId5"/>
    <p:sldId id="439" r:id="rId6"/>
    <p:sldId id="441" r:id="rId7"/>
    <p:sldId id="305" r:id="rId8"/>
    <p:sldId id="443" r:id="rId9"/>
    <p:sldId id="307" r:id="rId10"/>
    <p:sldId id="460" r:id="rId11"/>
    <p:sldId id="303" r:id="rId12"/>
    <p:sldId id="272" r:id="rId13"/>
    <p:sldId id="268" r:id="rId14"/>
    <p:sldId id="330" r:id="rId15"/>
    <p:sldId id="444" r:id="rId16"/>
    <p:sldId id="262" r:id="rId17"/>
    <p:sldId id="263" r:id="rId18"/>
    <p:sldId id="309" r:id="rId19"/>
    <p:sldId id="446" r:id="rId20"/>
    <p:sldId id="355" r:id="rId21"/>
    <p:sldId id="356" r:id="rId22"/>
    <p:sldId id="357" r:id="rId23"/>
    <p:sldId id="358" r:id="rId24"/>
    <p:sldId id="359" r:id="rId25"/>
    <p:sldId id="360" r:id="rId26"/>
    <p:sldId id="361" r:id="rId27"/>
    <p:sldId id="362" r:id="rId28"/>
    <p:sldId id="370" r:id="rId29"/>
    <p:sldId id="367" r:id="rId30"/>
    <p:sldId id="369" r:id="rId31"/>
    <p:sldId id="364" r:id="rId32"/>
    <p:sldId id="365" r:id="rId33"/>
    <p:sldId id="445" r:id="rId34"/>
    <p:sldId id="447" r:id="rId35"/>
    <p:sldId id="372" r:id="rId36"/>
    <p:sldId id="373" r:id="rId37"/>
    <p:sldId id="374" r:id="rId38"/>
    <p:sldId id="375" r:id="rId39"/>
    <p:sldId id="376" r:id="rId40"/>
    <p:sldId id="377" r:id="rId41"/>
    <p:sldId id="378" r:id="rId42"/>
    <p:sldId id="379" r:id="rId43"/>
    <p:sldId id="434" r:id="rId44"/>
    <p:sldId id="455" r:id="rId45"/>
    <p:sldId id="345" r:id="rId46"/>
    <p:sldId id="346" r:id="rId47"/>
    <p:sldId id="457" r:id="rId48"/>
    <p:sldId id="456" r:id="rId49"/>
    <p:sldId id="442" r:id="rId50"/>
    <p:sldId id="450" r:id="rId51"/>
    <p:sldId id="451" r:id="rId52"/>
    <p:sldId id="452" r:id="rId53"/>
    <p:sldId id="347" r:id="rId54"/>
    <p:sldId id="351" r:id="rId55"/>
    <p:sldId id="350" r:id="rId56"/>
    <p:sldId id="349" r:id="rId57"/>
    <p:sldId id="317" r:id="rId58"/>
    <p:sldId id="458" r:id="rId59"/>
  </p:sldIdLst>
  <p:sldSz cx="9144000" cy="6858000" type="screen4x3"/>
  <p:notesSz cx="6858000" cy="91900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showPr>
  <p:clrMru>
    <a:srgbClr val="FF0000"/>
    <a:srgbClr val="FFFFFF"/>
    <a:srgbClr val="FFFF00"/>
    <a:srgbClr val="000B10"/>
    <a:srgbClr val="000000"/>
    <a:srgbClr val="B2B2B2"/>
    <a:srgbClr val="FF505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25" autoAdjust="0"/>
  </p:normalViewPr>
  <p:slideViewPr>
    <p:cSldViewPr>
      <p:cViewPr>
        <p:scale>
          <a:sx n="80" d="100"/>
          <a:sy n="80" d="100"/>
        </p:scale>
        <p:origin x="-154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318" y="-102"/>
      </p:cViewPr>
      <p:guideLst>
        <p:guide orient="horz" pos="289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88"/>
            <a:ext cx="2938463" cy="447676"/>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defTabSz="895350" eaLnBrk="0" hangingPunct="0">
              <a:defRPr sz="1200">
                <a:latin typeface="Times New Roman" charset="0"/>
              </a:defRPr>
            </a:lvl1pPr>
          </a:lstStyle>
          <a:p>
            <a:pPr>
              <a:defRPr/>
            </a:pPr>
            <a:r>
              <a:rPr lang="en-US"/>
              <a:t>A. Humayun</a:t>
            </a:r>
          </a:p>
        </p:txBody>
      </p:sp>
      <p:sp>
        <p:nvSpPr>
          <p:cNvPr id="4099" name="Rectangle 3"/>
          <p:cNvSpPr>
            <a:spLocks noGrp="1" noChangeArrowheads="1"/>
          </p:cNvSpPr>
          <p:nvPr>
            <p:ph type="dt" sz="quarter" idx="1"/>
          </p:nvPr>
        </p:nvSpPr>
        <p:spPr bwMode="auto">
          <a:xfrm>
            <a:off x="3919538" y="-1588"/>
            <a:ext cx="2938462" cy="447676"/>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lvl1pPr algn="r" defTabSz="895350" eaLnBrk="0" hangingPunct="0">
              <a:defRPr sz="1200">
                <a:latin typeface="Times New Roman" charset="0"/>
              </a:defRPr>
            </a:lvl1pPr>
          </a:lstStyle>
          <a:p>
            <a:pPr>
              <a:defRPr/>
            </a:pPr>
            <a:endParaRPr lang="en-US"/>
          </a:p>
        </p:txBody>
      </p:sp>
      <p:sp>
        <p:nvSpPr>
          <p:cNvPr id="4100" name="Rectangle 4"/>
          <p:cNvSpPr>
            <a:spLocks noGrp="1" noChangeArrowheads="1"/>
          </p:cNvSpPr>
          <p:nvPr>
            <p:ph type="ftr" sz="quarter" idx="2"/>
          </p:nvPr>
        </p:nvSpPr>
        <p:spPr bwMode="auto">
          <a:xfrm>
            <a:off x="0" y="8716963"/>
            <a:ext cx="2938463" cy="447675"/>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defTabSz="895350" eaLnBrk="0" hangingPunct="0">
              <a:defRPr sz="1200">
                <a:latin typeface="Times New Roman" charset="0"/>
              </a:defRPr>
            </a:lvl1pPr>
          </a:lstStyle>
          <a:p>
            <a:pPr>
              <a:defRPr/>
            </a:pPr>
            <a:r>
              <a:rPr lang="en-US"/>
              <a:t>Islam: An Introduction</a:t>
            </a:r>
          </a:p>
        </p:txBody>
      </p:sp>
      <p:sp>
        <p:nvSpPr>
          <p:cNvPr id="4101" name="Rectangle 5"/>
          <p:cNvSpPr>
            <a:spLocks noGrp="1" noChangeArrowheads="1"/>
          </p:cNvSpPr>
          <p:nvPr>
            <p:ph type="sldNum" sz="quarter" idx="3"/>
          </p:nvPr>
        </p:nvSpPr>
        <p:spPr bwMode="auto">
          <a:xfrm>
            <a:off x="3919538" y="8716963"/>
            <a:ext cx="2938462" cy="447675"/>
          </a:xfrm>
          <a:prstGeom prst="rect">
            <a:avLst/>
          </a:prstGeom>
          <a:noFill/>
          <a:ln w="9525">
            <a:noFill/>
            <a:miter lim="800000"/>
            <a:headEnd/>
            <a:tailEnd/>
          </a:ln>
          <a:effectLst/>
        </p:spPr>
        <p:txBody>
          <a:bodyPr vert="horz" wrap="square" lIns="90488" tIns="46038" rIns="90488" bIns="46038" numCol="1" anchor="b" anchorCtr="0" compatLnSpc="1">
            <a:prstTxWarp prst="textNoShape">
              <a:avLst/>
            </a:prstTxWarp>
          </a:bodyPr>
          <a:lstStyle>
            <a:lvl1pPr algn="r" defTabSz="895350" eaLnBrk="0" hangingPunct="0">
              <a:defRPr sz="1200">
                <a:latin typeface="Times New Roman" charset="0"/>
              </a:defRPr>
            </a:lvl1pPr>
          </a:lstStyle>
          <a:p>
            <a:pPr>
              <a:defRPr/>
            </a:pPr>
            <a:fld id="{4C79A2F2-867E-405F-BB61-77ED8FF4875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38463" cy="4476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Times New Roman" charset="0"/>
              </a:defRPr>
            </a:lvl1pPr>
          </a:lstStyle>
          <a:p>
            <a:pPr>
              <a:defRPr/>
            </a:pPr>
            <a:r>
              <a:rPr lang="en-US"/>
              <a:t>*</a:t>
            </a:r>
          </a:p>
        </p:txBody>
      </p:sp>
      <p:sp>
        <p:nvSpPr>
          <p:cNvPr id="2051" name="Rectangle 3"/>
          <p:cNvSpPr>
            <a:spLocks noGrp="1" noChangeArrowheads="1"/>
          </p:cNvSpPr>
          <p:nvPr>
            <p:ph type="dt" idx="1"/>
          </p:nvPr>
        </p:nvSpPr>
        <p:spPr bwMode="auto">
          <a:xfrm>
            <a:off x="3841750" y="-1588"/>
            <a:ext cx="2941638" cy="4476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Times New Roman" charset="0"/>
              </a:defRPr>
            </a:lvl1pPr>
          </a:lstStyle>
          <a:p>
            <a:pPr>
              <a:defRPr/>
            </a:pPr>
            <a:r>
              <a:rPr lang="en-US"/>
              <a:t>07/16/96</a:t>
            </a:r>
          </a:p>
        </p:txBody>
      </p:sp>
      <p:sp>
        <p:nvSpPr>
          <p:cNvPr id="133124" name="Rectangle 4"/>
          <p:cNvSpPr>
            <a:spLocks noGrp="1" noRot="1" noChangeAspect="1" noChangeArrowheads="1" noTextEdit="1"/>
          </p:cNvSpPr>
          <p:nvPr>
            <p:ph type="sldImg" idx="2"/>
          </p:nvPr>
        </p:nvSpPr>
        <p:spPr bwMode="auto">
          <a:xfrm>
            <a:off x="1092200" y="669925"/>
            <a:ext cx="4673600" cy="35020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3288" y="4246563"/>
            <a:ext cx="4975225" cy="40243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493125"/>
            <a:ext cx="2938463" cy="447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Times New Roman" charset="0"/>
              </a:defRPr>
            </a:lvl1pPr>
          </a:lstStyle>
          <a:p>
            <a:pPr>
              <a:defRPr/>
            </a:pPr>
            <a:r>
              <a:rPr lang="en-US"/>
              <a:t>*</a:t>
            </a:r>
          </a:p>
        </p:txBody>
      </p:sp>
      <p:sp>
        <p:nvSpPr>
          <p:cNvPr id="2055" name="Rectangle 7"/>
          <p:cNvSpPr>
            <a:spLocks noGrp="1" noChangeArrowheads="1"/>
          </p:cNvSpPr>
          <p:nvPr>
            <p:ph type="sldNum" sz="quarter" idx="5"/>
          </p:nvPr>
        </p:nvSpPr>
        <p:spPr bwMode="auto">
          <a:xfrm>
            <a:off x="3841750" y="8493125"/>
            <a:ext cx="2941638" cy="4476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Times New Roman" charset="0"/>
              </a:defRPr>
            </a:lvl1pPr>
          </a:lstStyle>
          <a:p>
            <a:pPr>
              <a:defRPr/>
            </a:pPr>
            <a:fld id="{0F3066C1-1429-4F1D-B694-A12F87D36020}" type="slidenum">
              <a:rPr lang="en-US"/>
              <a:pPr>
                <a:defRPr/>
              </a:pPr>
              <a:t>‹#›</a:t>
            </a:fld>
            <a:r>
              <a:rPr lang="en-US" dirty="0"/>
              <a:t>##</a:t>
            </a:r>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a:noFill/>
        </p:spPr>
        <p:txBody>
          <a:bodyPr/>
          <a:lstStyle/>
          <a:p>
            <a:r>
              <a:rPr lang="en-US" smtClean="0">
                <a:latin typeface="Times New Roman" pitchFamily="18" charset="0"/>
              </a:rPr>
              <a:t>*</a:t>
            </a:r>
          </a:p>
        </p:txBody>
      </p:sp>
      <p:sp>
        <p:nvSpPr>
          <p:cNvPr id="134147" name="Rectangle 3"/>
          <p:cNvSpPr>
            <a:spLocks noGrp="1" noChangeArrowheads="1"/>
          </p:cNvSpPr>
          <p:nvPr>
            <p:ph type="dt" sz="quarter" idx="1"/>
          </p:nvPr>
        </p:nvSpPr>
        <p:spPr>
          <a:noFill/>
        </p:spPr>
        <p:txBody>
          <a:bodyPr/>
          <a:lstStyle/>
          <a:p>
            <a:r>
              <a:rPr lang="en-US" smtClean="0">
                <a:latin typeface="Times New Roman" pitchFamily="18" charset="0"/>
              </a:rPr>
              <a:t>07/16/96</a:t>
            </a:r>
          </a:p>
        </p:txBody>
      </p:sp>
      <p:sp>
        <p:nvSpPr>
          <p:cNvPr id="134148" name="Rectangle 6"/>
          <p:cNvSpPr>
            <a:spLocks noGrp="1" noChangeArrowheads="1"/>
          </p:cNvSpPr>
          <p:nvPr>
            <p:ph type="ftr" sz="quarter" idx="4"/>
          </p:nvPr>
        </p:nvSpPr>
        <p:spPr>
          <a:noFill/>
        </p:spPr>
        <p:txBody>
          <a:bodyPr/>
          <a:lstStyle/>
          <a:p>
            <a:r>
              <a:rPr lang="en-US" smtClean="0">
                <a:latin typeface="Times New Roman" pitchFamily="18" charset="0"/>
              </a:rPr>
              <a:t>*</a:t>
            </a:r>
          </a:p>
        </p:txBody>
      </p:sp>
      <p:sp>
        <p:nvSpPr>
          <p:cNvPr id="134149" name="Rectangle 7"/>
          <p:cNvSpPr>
            <a:spLocks noGrp="1" noChangeArrowheads="1"/>
          </p:cNvSpPr>
          <p:nvPr>
            <p:ph type="sldNum" sz="quarter" idx="5"/>
          </p:nvPr>
        </p:nvSpPr>
        <p:spPr>
          <a:noFill/>
        </p:spPr>
        <p:txBody>
          <a:bodyPr/>
          <a:lstStyle/>
          <a:p>
            <a:fld id="{C9EB09AA-346D-4C2D-AAD0-AA3EA1028DE2}" type="slidenum">
              <a:rPr lang="en-US" smtClean="0">
                <a:latin typeface="Times New Roman" pitchFamily="18" charset="0"/>
              </a:rPr>
              <a:pPr/>
              <a:t>1</a:t>
            </a:fld>
            <a:r>
              <a:rPr lang="en-US" smtClean="0">
                <a:latin typeface="Times New Roman" pitchFamily="18" charset="0"/>
              </a:rPr>
              <a:t>##</a:t>
            </a:r>
          </a:p>
        </p:txBody>
      </p:sp>
      <p:sp>
        <p:nvSpPr>
          <p:cNvPr id="134150" name="Rectangle 2"/>
          <p:cNvSpPr>
            <a:spLocks noGrp="1" noRot="1" noChangeAspect="1" noChangeArrowheads="1" noTextEdit="1"/>
          </p:cNvSpPr>
          <p:nvPr>
            <p:ph type="sldImg"/>
          </p:nvPr>
        </p:nvSpPr>
        <p:spPr>
          <a:xfrm>
            <a:off x="1093788" y="669925"/>
            <a:ext cx="4670425" cy="3502025"/>
          </a:xfrm>
          <a:ln cap="flat"/>
        </p:spPr>
      </p:sp>
      <p:sp>
        <p:nvSpPr>
          <p:cNvPr id="134151"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p>
            <a:r>
              <a:rPr lang="en-US" smtClean="0">
                <a:latin typeface="Times New Roman" pitchFamily="18" charset="0"/>
              </a:rPr>
              <a:t>*</a:t>
            </a:r>
          </a:p>
        </p:txBody>
      </p:sp>
      <p:sp>
        <p:nvSpPr>
          <p:cNvPr id="135171" name="Rectangle 3"/>
          <p:cNvSpPr>
            <a:spLocks noGrp="1" noChangeArrowheads="1"/>
          </p:cNvSpPr>
          <p:nvPr>
            <p:ph type="dt" sz="quarter" idx="1"/>
          </p:nvPr>
        </p:nvSpPr>
        <p:spPr>
          <a:noFill/>
        </p:spPr>
        <p:txBody>
          <a:bodyPr/>
          <a:lstStyle/>
          <a:p>
            <a:r>
              <a:rPr lang="en-US" smtClean="0">
                <a:latin typeface="Times New Roman" pitchFamily="18" charset="0"/>
              </a:rPr>
              <a:t>07/16/96</a:t>
            </a:r>
          </a:p>
        </p:txBody>
      </p:sp>
      <p:sp>
        <p:nvSpPr>
          <p:cNvPr id="135172" name="Rectangle 6"/>
          <p:cNvSpPr>
            <a:spLocks noGrp="1" noChangeArrowheads="1"/>
          </p:cNvSpPr>
          <p:nvPr>
            <p:ph type="ftr" sz="quarter" idx="4"/>
          </p:nvPr>
        </p:nvSpPr>
        <p:spPr>
          <a:noFill/>
        </p:spPr>
        <p:txBody>
          <a:bodyPr/>
          <a:lstStyle/>
          <a:p>
            <a:r>
              <a:rPr lang="en-US" smtClean="0">
                <a:latin typeface="Times New Roman" pitchFamily="18" charset="0"/>
              </a:rPr>
              <a:t>*</a:t>
            </a:r>
          </a:p>
        </p:txBody>
      </p:sp>
      <p:sp>
        <p:nvSpPr>
          <p:cNvPr id="135173" name="Rectangle 7"/>
          <p:cNvSpPr>
            <a:spLocks noGrp="1" noChangeArrowheads="1"/>
          </p:cNvSpPr>
          <p:nvPr>
            <p:ph type="sldNum" sz="quarter" idx="5"/>
          </p:nvPr>
        </p:nvSpPr>
        <p:spPr>
          <a:noFill/>
        </p:spPr>
        <p:txBody>
          <a:bodyPr/>
          <a:lstStyle/>
          <a:p>
            <a:fld id="{9B160D5F-FF1C-400E-8DB9-87FAD290B7B7}" type="slidenum">
              <a:rPr lang="en-US" smtClean="0">
                <a:latin typeface="Times New Roman" pitchFamily="18" charset="0"/>
              </a:rPr>
              <a:pPr/>
              <a:t>12</a:t>
            </a:fld>
            <a:r>
              <a:rPr lang="en-US" smtClean="0">
                <a:latin typeface="Times New Roman" pitchFamily="18" charset="0"/>
              </a:rPr>
              <a:t>##</a:t>
            </a:r>
          </a:p>
        </p:txBody>
      </p:sp>
      <p:sp>
        <p:nvSpPr>
          <p:cNvPr id="135174" name="Rectangle 1026"/>
          <p:cNvSpPr>
            <a:spLocks noGrp="1" noRot="1" noChangeAspect="1" noChangeArrowheads="1" noTextEdit="1"/>
          </p:cNvSpPr>
          <p:nvPr>
            <p:ph type="sldImg"/>
          </p:nvPr>
        </p:nvSpPr>
        <p:spPr>
          <a:xfrm>
            <a:off x="1093788" y="669925"/>
            <a:ext cx="4670425" cy="3502025"/>
          </a:xfrm>
          <a:ln/>
        </p:spPr>
      </p:sp>
      <p:sp>
        <p:nvSpPr>
          <p:cNvPr id="135175" name="Rectangle 1027"/>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p>
            <a:r>
              <a:rPr lang="en-US" smtClean="0">
                <a:latin typeface="Times New Roman" pitchFamily="18" charset="0"/>
              </a:rPr>
              <a:t>*</a:t>
            </a:r>
          </a:p>
        </p:txBody>
      </p:sp>
      <p:sp>
        <p:nvSpPr>
          <p:cNvPr id="136195" name="Rectangle 3"/>
          <p:cNvSpPr>
            <a:spLocks noGrp="1" noChangeArrowheads="1"/>
          </p:cNvSpPr>
          <p:nvPr>
            <p:ph type="dt" sz="quarter" idx="1"/>
          </p:nvPr>
        </p:nvSpPr>
        <p:spPr>
          <a:noFill/>
        </p:spPr>
        <p:txBody>
          <a:bodyPr/>
          <a:lstStyle/>
          <a:p>
            <a:r>
              <a:rPr lang="en-US" smtClean="0">
                <a:latin typeface="Times New Roman" pitchFamily="18" charset="0"/>
              </a:rPr>
              <a:t>07/16/96</a:t>
            </a:r>
          </a:p>
        </p:txBody>
      </p:sp>
      <p:sp>
        <p:nvSpPr>
          <p:cNvPr id="136196" name="Rectangle 6"/>
          <p:cNvSpPr>
            <a:spLocks noGrp="1" noChangeArrowheads="1"/>
          </p:cNvSpPr>
          <p:nvPr>
            <p:ph type="ftr" sz="quarter" idx="4"/>
          </p:nvPr>
        </p:nvSpPr>
        <p:spPr>
          <a:noFill/>
        </p:spPr>
        <p:txBody>
          <a:bodyPr/>
          <a:lstStyle/>
          <a:p>
            <a:r>
              <a:rPr lang="en-US" smtClean="0">
                <a:latin typeface="Times New Roman" pitchFamily="18" charset="0"/>
              </a:rPr>
              <a:t>*</a:t>
            </a:r>
          </a:p>
        </p:txBody>
      </p:sp>
      <p:sp>
        <p:nvSpPr>
          <p:cNvPr id="136197" name="Rectangle 7"/>
          <p:cNvSpPr>
            <a:spLocks noGrp="1" noChangeArrowheads="1"/>
          </p:cNvSpPr>
          <p:nvPr>
            <p:ph type="sldNum" sz="quarter" idx="5"/>
          </p:nvPr>
        </p:nvSpPr>
        <p:spPr>
          <a:noFill/>
        </p:spPr>
        <p:txBody>
          <a:bodyPr/>
          <a:lstStyle/>
          <a:p>
            <a:fld id="{1E4F45B9-895D-4D65-A01F-944682869D3E}" type="slidenum">
              <a:rPr lang="en-US" smtClean="0">
                <a:latin typeface="Times New Roman" pitchFamily="18" charset="0"/>
              </a:rPr>
              <a:pPr/>
              <a:t>13</a:t>
            </a:fld>
            <a:r>
              <a:rPr lang="en-US" smtClean="0">
                <a:latin typeface="Times New Roman" pitchFamily="18" charset="0"/>
              </a:rPr>
              <a:t>##</a:t>
            </a:r>
          </a:p>
        </p:txBody>
      </p:sp>
      <p:sp>
        <p:nvSpPr>
          <p:cNvPr id="136198" name="Rectangle 2"/>
          <p:cNvSpPr>
            <a:spLocks noGrp="1" noRot="1" noChangeAspect="1" noChangeArrowheads="1" noTextEdit="1"/>
          </p:cNvSpPr>
          <p:nvPr>
            <p:ph type="sldImg"/>
          </p:nvPr>
        </p:nvSpPr>
        <p:spPr>
          <a:xfrm>
            <a:off x="1093788" y="669925"/>
            <a:ext cx="4670425" cy="3502025"/>
          </a:xfrm>
          <a:ln cap="flat"/>
        </p:spPr>
      </p:sp>
      <p:sp>
        <p:nvSpPr>
          <p:cNvPr id="136199"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r>
              <a:rPr lang="en-US" smtClean="0">
                <a:latin typeface="Times New Roman" pitchFamily="18" charset="0"/>
              </a:rPr>
              <a:t>*</a:t>
            </a:r>
          </a:p>
        </p:txBody>
      </p:sp>
      <p:sp>
        <p:nvSpPr>
          <p:cNvPr id="138243" name="Rectangle 3"/>
          <p:cNvSpPr>
            <a:spLocks noGrp="1" noChangeArrowheads="1"/>
          </p:cNvSpPr>
          <p:nvPr>
            <p:ph type="dt" sz="quarter" idx="1"/>
          </p:nvPr>
        </p:nvSpPr>
        <p:spPr>
          <a:noFill/>
        </p:spPr>
        <p:txBody>
          <a:bodyPr/>
          <a:lstStyle/>
          <a:p>
            <a:r>
              <a:rPr lang="en-US" smtClean="0">
                <a:latin typeface="Times New Roman" pitchFamily="18" charset="0"/>
              </a:rPr>
              <a:t>07/16/96</a:t>
            </a:r>
          </a:p>
        </p:txBody>
      </p:sp>
      <p:sp>
        <p:nvSpPr>
          <p:cNvPr id="138244" name="Rectangle 6"/>
          <p:cNvSpPr>
            <a:spLocks noGrp="1" noChangeArrowheads="1"/>
          </p:cNvSpPr>
          <p:nvPr>
            <p:ph type="ftr" sz="quarter" idx="4"/>
          </p:nvPr>
        </p:nvSpPr>
        <p:spPr>
          <a:noFill/>
        </p:spPr>
        <p:txBody>
          <a:bodyPr/>
          <a:lstStyle/>
          <a:p>
            <a:r>
              <a:rPr lang="en-US" smtClean="0">
                <a:latin typeface="Times New Roman" pitchFamily="18" charset="0"/>
              </a:rPr>
              <a:t>*</a:t>
            </a:r>
          </a:p>
        </p:txBody>
      </p:sp>
      <p:sp>
        <p:nvSpPr>
          <p:cNvPr id="138245" name="Rectangle 7"/>
          <p:cNvSpPr>
            <a:spLocks noGrp="1" noChangeArrowheads="1"/>
          </p:cNvSpPr>
          <p:nvPr>
            <p:ph type="sldNum" sz="quarter" idx="5"/>
          </p:nvPr>
        </p:nvSpPr>
        <p:spPr>
          <a:noFill/>
        </p:spPr>
        <p:txBody>
          <a:bodyPr/>
          <a:lstStyle/>
          <a:p>
            <a:fld id="{747DE32C-6F54-4857-AE43-FBD42C741839}" type="slidenum">
              <a:rPr lang="en-US" smtClean="0">
                <a:latin typeface="Times New Roman" pitchFamily="18" charset="0"/>
              </a:rPr>
              <a:pPr/>
              <a:t>16</a:t>
            </a:fld>
            <a:r>
              <a:rPr lang="en-US" smtClean="0">
                <a:latin typeface="Times New Roman" pitchFamily="18" charset="0"/>
              </a:rPr>
              <a:t>##</a:t>
            </a:r>
          </a:p>
        </p:txBody>
      </p:sp>
      <p:sp>
        <p:nvSpPr>
          <p:cNvPr id="138246" name="Rectangle 2"/>
          <p:cNvSpPr>
            <a:spLocks noGrp="1" noRot="1" noChangeAspect="1" noChangeArrowheads="1" noTextEdit="1"/>
          </p:cNvSpPr>
          <p:nvPr>
            <p:ph type="sldImg"/>
          </p:nvPr>
        </p:nvSpPr>
        <p:spPr>
          <a:xfrm>
            <a:off x="1093788" y="669925"/>
            <a:ext cx="4670425" cy="3502025"/>
          </a:xfrm>
          <a:ln cap="flat"/>
        </p:spPr>
      </p:sp>
      <p:sp>
        <p:nvSpPr>
          <p:cNvPr id="138247"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p:spPr>
        <p:txBody>
          <a:bodyPr/>
          <a:lstStyle/>
          <a:p>
            <a:r>
              <a:rPr lang="en-US" smtClean="0">
                <a:latin typeface="Times New Roman" pitchFamily="18" charset="0"/>
              </a:rPr>
              <a:t>*</a:t>
            </a:r>
          </a:p>
        </p:txBody>
      </p:sp>
      <p:sp>
        <p:nvSpPr>
          <p:cNvPr id="139267" name="Rectangle 3"/>
          <p:cNvSpPr>
            <a:spLocks noGrp="1" noChangeArrowheads="1"/>
          </p:cNvSpPr>
          <p:nvPr>
            <p:ph type="dt" sz="quarter" idx="1"/>
          </p:nvPr>
        </p:nvSpPr>
        <p:spPr>
          <a:noFill/>
        </p:spPr>
        <p:txBody>
          <a:bodyPr/>
          <a:lstStyle/>
          <a:p>
            <a:r>
              <a:rPr lang="en-US" smtClean="0">
                <a:latin typeface="Times New Roman" pitchFamily="18" charset="0"/>
              </a:rPr>
              <a:t>07/16/96</a:t>
            </a:r>
          </a:p>
        </p:txBody>
      </p:sp>
      <p:sp>
        <p:nvSpPr>
          <p:cNvPr id="139268" name="Rectangle 6"/>
          <p:cNvSpPr>
            <a:spLocks noGrp="1" noChangeArrowheads="1"/>
          </p:cNvSpPr>
          <p:nvPr>
            <p:ph type="ftr" sz="quarter" idx="4"/>
          </p:nvPr>
        </p:nvSpPr>
        <p:spPr>
          <a:noFill/>
        </p:spPr>
        <p:txBody>
          <a:bodyPr/>
          <a:lstStyle/>
          <a:p>
            <a:r>
              <a:rPr lang="en-US" smtClean="0">
                <a:latin typeface="Times New Roman" pitchFamily="18" charset="0"/>
              </a:rPr>
              <a:t>*</a:t>
            </a:r>
          </a:p>
        </p:txBody>
      </p:sp>
      <p:sp>
        <p:nvSpPr>
          <p:cNvPr id="139269" name="Rectangle 7"/>
          <p:cNvSpPr>
            <a:spLocks noGrp="1" noChangeArrowheads="1"/>
          </p:cNvSpPr>
          <p:nvPr>
            <p:ph type="sldNum" sz="quarter" idx="5"/>
          </p:nvPr>
        </p:nvSpPr>
        <p:spPr>
          <a:noFill/>
        </p:spPr>
        <p:txBody>
          <a:bodyPr/>
          <a:lstStyle/>
          <a:p>
            <a:fld id="{4F9A9899-8A95-460D-A202-D3B5065A2CE2}" type="slidenum">
              <a:rPr lang="en-US" smtClean="0">
                <a:latin typeface="Times New Roman" pitchFamily="18" charset="0"/>
              </a:rPr>
              <a:pPr/>
              <a:t>17</a:t>
            </a:fld>
            <a:r>
              <a:rPr lang="en-US" smtClean="0">
                <a:latin typeface="Times New Roman" pitchFamily="18" charset="0"/>
              </a:rPr>
              <a:t>##</a:t>
            </a:r>
          </a:p>
        </p:txBody>
      </p:sp>
      <p:sp>
        <p:nvSpPr>
          <p:cNvPr id="139270" name="Rectangle 2"/>
          <p:cNvSpPr>
            <a:spLocks noGrp="1" noRot="1" noChangeAspect="1" noChangeArrowheads="1" noTextEdit="1"/>
          </p:cNvSpPr>
          <p:nvPr>
            <p:ph type="sldImg"/>
          </p:nvPr>
        </p:nvSpPr>
        <p:spPr>
          <a:xfrm>
            <a:off x="1093788" y="669925"/>
            <a:ext cx="4670425" cy="3502025"/>
          </a:xfrm>
          <a:ln cap="flat"/>
        </p:spPr>
      </p:sp>
      <p:sp>
        <p:nvSpPr>
          <p:cNvPr id="139271"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093788" y="669925"/>
            <a:ext cx="4670425" cy="3502025"/>
          </a:xfrm>
          <a:ln/>
        </p:spPr>
      </p:sp>
      <p:sp>
        <p:nvSpPr>
          <p:cNvPr id="14029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40292" name="Slide Number Placeholder 3"/>
          <p:cNvSpPr>
            <a:spLocks noGrp="1"/>
          </p:cNvSpPr>
          <p:nvPr>
            <p:ph type="sldNum" sz="quarter" idx="5"/>
          </p:nvPr>
        </p:nvSpPr>
        <p:spPr>
          <a:noFill/>
        </p:spPr>
        <p:txBody>
          <a:bodyPr/>
          <a:lstStyle/>
          <a:p>
            <a:fld id="{EF5E5F1B-97DE-4E45-A08B-484B4D811C99}"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p>
            <a:r>
              <a:rPr lang="en-US" smtClean="0">
                <a:latin typeface="Times New Roman" pitchFamily="18" charset="0"/>
              </a:rPr>
              <a:t>*</a:t>
            </a:r>
          </a:p>
        </p:txBody>
      </p:sp>
      <p:sp>
        <p:nvSpPr>
          <p:cNvPr id="141315" name="Rectangle 3"/>
          <p:cNvSpPr>
            <a:spLocks noGrp="1" noChangeArrowheads="1"/>
          </p:cNvSpPr>
          <p:nvPr>
            <p:ph type="dt" sz="quarter" idx="1"/>
          </p:nvPr>
        </p:nvSpPr>
        <p:spPr>
          <a:noFill/>
        </p:spPr>
        <p:txBody>
          <a:bodyPr/>
          <a:lstStyle/>
          <a:p>
            <a:r>
              <a:rPr lang="en-US" smtClean="0">
                <a:latin typeface="Times New Roman" pitchFamily="18" charset="0"/>
              </a:rPr>
              <a:t>07/16/96</a:t>
            </a:r>
          </a:p>
        </p:txBody>
      </p:sp>
      <p:sp>
        <p:nvSpPr>
          <p:cNvPr id="141316" name="Rectangle 6"/>
          <p:cNvSpPr>
            <a:spLocks noGrp="1" noChangeArrowheads="1"/>
          </p:cNvSpPr>
          <p:nvPr>
            <p:ph type="ftr" sz="quarter" idx="4"/>
          </p:nvPr>
        </p:nvSpPr>
        <p:spPr>
          <a:noFill/>
        </p:spPr>
        <p:txBody>
          <a:bodyPr/>
          <a:lstStyle/>
          <a:p>
            <a:r>
              <a:rPr lang="en-US" smtClean="0">
                <a:latin typeface="Times New Roman" pitchFamily="18" charset="0"/>
              </a:rPr>
              <a:t>*</a:t>
            </a:r>
          </a:p>
        </p:txBody>
      </p:sp>
      <p:sp>
        <p:nvSpPr>
          <p:cNvPr id="141317" name="Rectangle 7"/>
          <p:cNvSpPr>
            <a:spLocks noGrp="1" noChangeArrowheads="1"/>
          </p:cNvSpPr>
          <p:nvPr>
            <p:ph type="sldNum" sz="quarter" idx="5"/>
          </p:nvPr>
        </p:nvSpPr>
        <p:spPr>
          <a:noFill/>
        </p:spPr>
        <p:txBody>
          <a:bodyPr/>
          <a:lstStyle/>
          <a:p>
            <a:fld id="{25941CD3-D2A1-41D5-9242-0C1BCD363E1B}" type="slidenum">
              <a:rPr lang="en-US" smtClean="0">
                <a:latin typeface="Times New Roman" pitchFamily="18" charset="0"/>
              </a:rPr>
              <a:pPr/>
              <a:t>57</a:t>
            </a:fld>
            <a:r>
              <a:rPr lang="en-US" smtClean="0">
                <a:latin typeface="Times New Roman" pitchFamily="18" charset="0"/>
              </a:rPr>
              <a:t>##</a:t>
            </a:r>
          </a:p>
        </p:txBody>
      </p:sp>
      <p:sp>
        <p:nvSpPr>
          <p:cNvPr id="141318" name="Rectangle 2"/>
          <p:cNvSpPr>
            <a:spLocks noGrp="1" noRot="1" noChangeAspect="1" noChangeArrowheads="1" noTextEdit="1"/>
          </p:cNvSpPr>
          <p:nvPr>
            <p:ph type="sldImg"/>
          </p:nvPr>
        </p:nvSpPr>
        <p:spPr>
          <a:xfrm>
            <a:off x="1093788" y="669925"/>
            <a:ext cx="4670425" cy="3502025"/>
          </a:xfrm>
          <a:ln cap="flat"/>
        </p:spPr>
      </p:sp>
      <p:sp>
        <p:nvSpPr>
          <p:cNvPr id="141319"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69"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62470"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a:t>Click to edit Master subtitle style</a:t>
            </a:r>
          </a:p>
        </p:txBody>
      </p:sp>
      <p:sp>
        <p:nvSpPr>
          <p:cNvPr id="4" name="Rectangle 7"/>
          <p:cNvSpPr>
            <a:spLocks noGrp="1" noChangeArrowheads="1"/>
          </p:cNvSpPr>
          <p:nvPr>
            <p:ph type="dt" sz="half" idx="10"/>
          </p:nvPr>
        </p:nvSpPr>
        <p:spPr>
          <a:xfrm>
            <a:off x="3359150" y="6343650"/>
            <a:ext cx="1905000" cy="457200"/>
          </a:xfrm>
        </p:spPr>
        <p:txBody>
          <a:bodyPr/>
          <a:lstStyle>
            <a:lvl1pPr>
              <a:defRPr/>
            </a:lvl1pPr>
          </a:lstStyle>
          <a:p>
            <a:pPr>
              <a:defRPr/>
            </a:pPr>
            <a:fld id="{08937D22-73E5-4850-8684-8B7F6C885FB1}" type="datetime1">
              <a:rPr lang="en-US"/>
              <a:pPr>
                <a:defRPr/>
              </a:pPr>
              <a:t>2/1/2017</a:t>
            </a:fld>
            <a:endParaRPr lang="en-US" dirty="0"/>
          </a:p>
        </p:txBody>
      </p:sp>
      <p:sp>
        <p:nvSpPr>
          <p:cNvPr id="5" name="Rectangle 8"/>
          <p:cNvSpPr>
            <a:spLocks noGrp="1" noChangeArrowheads="1"/>
          </p:cNvSpPr>
          <p:nvPr>
            <p:ph type="ftr" sz="quarter" idx="11"/>
          </p:nvPr>
        </p:nvSpPr>
        <p:spPr>
          <a:xfrm>
            <a:off x="6019800" y="6343650"/>
            <a:ext cx="2895600" cy="457200"/>
          </a:xfrm>
        </p:spPr>
        <p:txBody>
          <a:bodyPr/>
          <a:lstStyle>
            <a:lvl1pPr>
              <a:defRPr/>
            </a:lvl1pPr>
          </a:lstStyle>
          <a:p>
            <a:pPr>
              <a:defRPr/>
            </a:pPr>
            <a:r>
              <a:rPr lang="en-US"/>
              <a:t>Village University</a:t>
            </a:r>
          </a:p>
        </p:txBody>
      </p:sp>
      <p:sp>
        <p:nvSpPr>
          <p:cNvPr id="6"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F364AF97-49FD-4D79-A030-1A1B2E3AB21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8475CE9E-D3DB-4ED0-A73D-785CB41FEA30}" type="datetime1">
              <a:rPr lang="en-US"/>
              <a:pPr>
                <a:defRPr/>
              </a:pPr>
              <a:t>2/1/2017</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7" name="Rectangle 9"/>
          <p:cNvSpPr>
            <a:spLocks noGrp="1" noChangeArrowheads="1"/>
          </p:cNvSpPr>
          <p:nvPr>
            <p:ph type="sldNum" sz="quarter" idx="12"/>
          </p:nvPr>
        </p:nvSpPr>
        <p:spPr>
          <a:ln/>
        </p:spPr>
        <p:txBody>
          <a:bodyPr/>
          <a:lstStyle>
            <a:lvl1pPr>
              <a:defRPr/>
            </a:lvl1pPr>
          </a:lstStyle>
          <a:p>
            <a:pPr>
              <a:defRPr/>
            </a:pPr>
            <a:fld id="{F7B4304E-F999-42FF-968B-BEBE1FFD680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DBD46943-EDDC-428D-AEE6-DCD0DF8B45C5}" type="datetime1">
              <a:rPr lang="en-US"/>
              <a:pPr>
                <a:defRPr/>
              </a:pPr>
              <a:t>2/1/2017</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7" name="Rectangle 9"/>
          <p:cNvSpPr>
            <a:spLocks noGrp="1" noChangeArrowheads="1"/>
          </p:cNvSpPr>
          <p:nvPr>
            <p:ph type="sldNum" sz="quarter" idx="12"/>
          </p:nvPr>
        </p:nvSpPr>
        <p:spPr>
          <a:ln/>
        </p:spPr>
        <p:txBody>
          <a:bodyPr/>
          <a:lstStyle>
            <a:lvl1pPr>
              <a:defRPr/>
            </a:lvl1pPr>
          </a:lstStyle>
          <a:p>
            <a:pPr>
              <a:defRPr/>
            </a:pPr>
            <a:fld id="{A139E1A2-EA93-41BC-AA63-1F06F2EE20A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D4DC4A99-B147-4A1C-85A5-DBC215C9ECEE}" type="datetime1">
              <a:rPr lang="en-US"/>
              <a:pPr>
                <a:defRPr/>
              </a:pPr>
              <a:t>2/1/2017</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6" name="Rectangle 9"/>
          <p:cNvSpPr>
            <a:spLocks noGrp="1" noChangeArrowheads="1"/>
          </p:cNvSpPr>
          <p:nvPr>
            <p:ph type="sldNum" sz="quarter" idx="12"/>
          </p:nvPr>
        </p:nvSpPr>
        <p:spPr>
          <a:ln/>
        </p:spPr>
        <p:txBody>
          <a:bodyPr/>
          <a:lstStyle>
            <a:lvl1pPr>
              <a:defRPr/>
            </a:lvl1pPr>
          </a:lstStyle>
          <a:p>
            <a:pPr>
              <a:defRPr/>
            </a:pPr>
            <a:fld id="{88EE9328-70B3-4C55-BCB2-FDB03598A1D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8DB50500-6D39-4F7E-8AEC-01403ADE46A9}" type="datetime1">
              <a:rPr lang="en-US"/>
              <a:pPr>
                <a:defRPr/>
              </a:pPr>
              <a:t>2/1/2017</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6" name="Rectangle 9"/>
          <p:cNvSpPr>
            <a:spLocks noGrp="1" noChangeArrowheads="1"/>
          </p:cNvSpPr>
          <p:nvPr>
            <p:ph type="sldNum" sz="quarter" idx="12"/>
          </p:nvPr>
        </p:nvSpPr>
        <p:spPr>
          <a:ln/>
        </p:spPr>
        <p:txBody>
          <a:bodyPr/>
          <a:lstStyle>
            <a:lvl1pPr>
              <a:defRPr/>
            </a:lvl1pPr>
          </a:lstStyle>
          <a:p>
            <a:pPr>
              <a:defRPr/>
            </a:pPr>
            <a:fld id="{76C79DB1-313A-445E-AD4B-4EC761436B6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28613" y="1941513"/>
            <a:ext cx="8208962" cy="4114800"/>
          </a:xfrm>
        </p:spPr>
        <p:txBody>
          <a:bodyPr/>
          <a:lstStyle/>
          <a:p>
            <a:pPr lvl="0"/>
            <a:endParaRPr lang="en-US" noProof="0" dirty="0"/>
          </a:p>
        </p:txBody>
      </p:sp>
      <p:sp>
        <p:nvSpPr>
          <p:cNvPr id="4" name="Rectangle 7"/>
          <p:cNvSpPr>
            <a:spLocks noGrp="1" noChangeArrowheads="1"/>
          </p:cNvSpPr>
          <p:nvPr>
            <p:ph type="dt" sz="half" idx="10"/>
          </p:nvPr>
        </p:nvSpPr>
        <p:spPr>
          <a:ln/>
        </p:spPr>
        <p:txBody>
          <a:bodyPr/>
          <a:lstStyle>
            <a:lvl1pPr>
              <a:defRPr/>
            </a:lvl1pPr>
          </a:lstStyle>
          <a:p>
            <a:pPr>
              <a:defRPr/>
            </a:pPr>
            <a:fld id="{0E790207-DF9A-4543-9750-992B496B6013}" type="datetime1">
              <a:rPr lang="en-US"/>
              <a:pPr>
                <a:defRPr/>
              </a:pPr>
              <a:t>2/1/2017</a:t>
            </a:fld>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6" name="Rectangle 9"/>
          <p:cNvSpPr>
            <a:spLocks noGrp="1" noChangeArrowheads="1"/>
          </p:cNvSpPr>
          <p:nvPr>
            <p:ph type="sldNum" sz="quarter" idx="12"/>
          </p:nvPr>
        </p:nvSpPr>
        <p:spPr>
          <a:ln/>
        </p:spPr>
        <p:txBody>
          <a:bodyPr/>
          <a:lstStyle>
            <a:lvl1pPr>
              <a:defRPr/>
            </a:lvl1pPr>
          </a:lstStyle>
          <a:p>
            <a:pPr>
              <a:defRPr/>
            </a:pPr>
            <a:fld id="{0FD9ED6C-A1C8-48A3-8207-CCA901B7DDB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8"/>
          <p:cNvSpPr>
            <a:spLocks noGrp="1"/>
          </p:cNvSpPr>
          <p:nvPr>
            <p:ph type="dt" sz="half" idx="10"/>
          </p:nvPr>
        </p:nvSpPr>
        <p:spPr/>
        <p:txBody>
          <a:bodyPr/>
          <a:lstStyle>
            <a:lvl1pPr>
              <a:defRPr/>
            </a:lvl1pPr>
          </a:lstStyle>
          <a:p>
            <a:pPr>
              <a:defRPr/>
            </a:pPr>
            <a:fld id="{5E6BC0F1-D74D-491E-9841-AE83DEE0247E}" type="datetime1">
              <a:rPr lang="en-US"/>
              <a:pPr>
                <a:defRPr/>
              </a:pPr>
              <a:t>2/1/2017</a:t>
            </a:fld>
            <a:endParaRPr lang="en-US" dirty="0"/>
          </a:p>
        </p:txBody>
      </p:sp>
      <p:sp>
        <p:nvSpPr>
          <p:cNvPr id="4" name="Slide Number Placeholder 9"/>
          <p:cNvSpPr>
            <a:spLocks noGrp="1"/>
          </p:cNvSpPr>
          <p:nvPr>
            <p:ph type="sldNum" sz="quarter" idx="11"/>
          </p:nvPr>
        </p:nvSpPr>
        <p:spPr/>
        <p:txBody>
          <a:bodyPr/>
          <a:lstStyle>
            <a:lvl1pPr>
              <a:defRPr/>
            </a:lvl1pPr>
          </a:lstStyle>
          <a:p>
            <a:pPr>
              <a:defRPr/>
            </a:pPr>
            <a:fld id="{57E7DB48-D8B3-4199-8312-341BC17036C2}" type="slidenum">
              <a:rPr lang="en-US"/>
              <a:pPr>
                <a:defRPr/>
              </a:pPr>
              <a:t>‹#›</a:t>
            </a:fld>
            <a:endParaRPr lang="en-US" dirty="0"/>
          </a:p>
        </p:txBody>
      </p:sp>
      <p:sp>
        <p:nvSpPr>
          <p:cNvPr id="5" name="Footer Placeholder 10"/>
          <p:cNvSpPr>
            <a:spLocks noGrp="1"/>
          </p:cNvSpPr>
          <p:nvPr>
            <p:ph type="ftr" sz="quarter" idx="12"/>
          </p:nvPr>
        </p:nvSpPr>
        <p:spPr/>
        <p:txBody>
          <a:bodyPr/>
          <a:lstStyle>
            <a:lvl1pPr>
              <a:defRPr/>
            </a:lvl1pPr>
          </a:lstStyle>
          <a:p>
            <a:pPr>
              <a:defRPr/>
            </a:pPr>
            <a:r>
              <a:rPr lang="en-US"/>
              <a:t>Villlage University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939002EE-C2C0-4BEF-9242-DB4FA026EBCE}" type="datetime1">
              <a:rPr lang="en-US"/>
              <a:pPr>
                <a:defRPr/>
              </a:pPr>
              <a:t>2/1/2017</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5" name="Rectangle 9"/>
          <p:cNvSpPr>
            <a:spLocks noGrp="1" noChangeArrowheads="1"/>
          </p:cNvSpPr>
          <p:nvPr>
            <p:ph type="sldNum" sz="quarter" idx="12"/>
          </p:nvPr>
        </p:nvSpPr>
        <p:spPr>
          <a:ln/>
        </p:spPr>
        <p:txBody>
          <a:bodyPr/>
          <a:lstStyle>
            <a:lvl1pPr>
              <a:defRPr/>
            </a:lvl1pPr>
          </a:lstStyle>
          <a:p>
            <a:pPr>
              <a:defRPr/>
            </a:pPr>
            <a:fld id="{00F56C91-B574-41F3-93E7-1A12242498A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p:txBody>
          <a:bodyPr/>
          <a:lstStyle>
            <a:lvl1pPr>
              <a:defRPr/>
            </a:lvl1pPr>
          </a:lstStyle>
          <a:p>
            <a:pPr>
              <a:defRPr/>
            </a:pPr>
            <a:fld id="{33AB7A4D-D843-482D-8D54-718CDC7DEA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4E4F3C3B-4C02-4647-8E35-00E3C39461EB}" type="datetime1">
              <a:rPr lang="en-US"/>
              <a:pPr>
                <a:defRPr/>
              </a:pPr>
              <a:t>2/1/2017</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5" name="Rectangle 9"/>
          <p:cNvSpPr>
            <a:spLocks noGrp="1" noChangeArrowheads="1"/>
          </p:cNvSpPr>
          <p:nvPr>
            <p:ph type="sldNum" sz="quarter" idx="12"/>
          </p:nvPr>
        </p:nvSpPr>
        <p:spPr>
          <a:ln/>
        </p:spPr>
        <p:txBody>
          <a:bodyPr/>
          <a:lstStyle>
            <a:lvl1pPr>
              <a:defRPr/>
            </a:lvl1pPr>
          </a:lstStyle>
          <a:p>
            <a:pPr>
              <a:defRPr/>
            </a:pPr>
            <a:fld id="{5E71A372-BA7E-4962-B6B2-3797C4EB3C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7AB14B76-616B-4575-8DFC-F78E531EA0DE}" type="datetime1">
              <a:rPr lang="en-US"/>
              <a:pPr>
                <a:defRPr/>
              </a:pPr>
              <a:t>2/1/2017</a:t>
            </a:fld>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7" name="Rectangle 9"/>
          <p:cNvSpPr>
            <a:spLocks noGrp="1" noChangeArrowheads="1"/>
          </p:cNvSpPr>
          <p:nvPr>
            <p:ph type="sldNum" sz="quarter" idx="12"/>
          </p:nvPr>
        </p:nvSpPr>
        <p:spPr>
          <a:ln/>
        </p:spPr>
        <p:txBody>
          <a:bodyPr/>
          <a:lstStyle>
            <a:lvl1pPr>
              <a:defRPr/>
            </a:lvl1pPr>
          </a:lstStyle>
          <a:p>
            <a:pPr>
              <a:defRPr/>
            </a:pPr>
            <a:fld id="{B60D342F-D380-4B84-801F-2A0791C0B5B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8EADFFAA-7E08-4D7D-93C0-8EAB62A95CF8}" type="datetime1">
              <a:rPr lang="en-US"/>
              <a:pPr>
                <a:defRPr/>
              </a:pPr>
              <a:t>2/1/2017</a:t>
            </a:fld>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9" name="Rectangle 9"/>
          <p:cNvSpPr>
            <a:spLocks noGrp="1" noChangeArrowheads="1"/>
          </p:cNvSpPr>
          <p:nvPr>
            <p:ph type="sldNum" sz="quarter" idx="12"/>
          </p:nvPr>
        </p:nvSpPr>
        <p:spPr>
          <a:ln/>
        </p:spPr>
        <p:txBody>
          <a:bodyPr/>
          <a:lstStyle>
            <a:lvl1pPr>
              <a:defRPr/>
            </a:lvl1pPr>
          </a:lstStyle>
          <a:p>
            <a:pPr>
              <a:defRPr/>
            </a:pPr>
            <a:fld id="{7F72E8F8-3A0E-4F7D-8B70-8500993F8C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2822276D-A348-4EB8-81C9-98E292310B7F}" type="datetime1">
              <a:rPr lang="en-US"/>
              <a:pPr>
                <a:defRPr/>
              </a:pPr>
              <a:t>2/1/2017</a:t>
            </a:fld>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5" name="Rectangle 9"/>
          <p:cNvSpPr>
            <a:spLocks noGrp="1" noChangeArrowheads="1"/>
          </p:cNvSpPr>
          <p:nvPr>
            <p:ph type="sldNum" sz="quarter" idx="12"/>
          </p:nvPr>
        </p:nvSpPr>
        <p:spPr>
          <a:ln/>
        </p:spPr>
        <p:txBody>
          <a:bodyPr/>
          <a:lstStyle>
            <a:lvl1pPr>
              <a:defRPr/>
            </a:lvl1pPr>
          </a:lstStyle>
          <a:p>
            <a:pPr>
              <a:defRPr/>
            </a:pPr>
            <a:fld id="{643D34F4-C147-4158-B967-256A64B1731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0A5706F4-288A-4610-8CBE-D808562A700F}" type="datetime1">
              <a:rPr lang="en-US"/>
              <a:pPr>
                <a:defRPr/>
              </a:pPr>
              <a:t>2/1/2017</a:t>
            </a:fld>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r>
              <a:rPr lang="en-US"/>
              <a:t>Village University</a:t>
            </a:r>
          </a:p>
        </p:txBody>
      </p:sp>
      <p:sp>
        <p:nvSpPr>
          <p:cNvPr id="4" name="Rectangle 9"/>
          <p:cNvSpPr>
            <a:spLocks noGrp="1" noChangeArrowheads="1"/>
          </p:cNvSpPr>
          <p:nvPr>
            <p:ph type="sldNum" sz="quarter" idx="12"/>
          </p:nvPr>
        </p:nvSpPr>
        <p:spPr>
          <a:ln/>
        </p:spPr>
        <p:txBody>
          <a:bodyPr/>
          <a:lstStyle>
            <a:lvl1pPr>
              <a:defRPr/>
            </a:lvl1pPr>
          </a:lstStyle>
          <a:p>
            <a:pPr>
              <a:defRPr/>
            </a:pPr>
            <a:fld id="{6AA196F5-5A21-4951-8411-323FEE12B65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path path="rect">
            <a:fillToRect r="100000" b="100000"/>
          </a:path>
        </a:gra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317500" y="722313"/>
            <a:ext cx="863758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051"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7"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fld id="{EB81BF5F-C517-4644-82DE-2599FCD38CC2}" type="datetime1">
              <a:rPr lang="en-US"/>
              <a:pPr>
                <a:defRPr/>
              </a:pPr>
              <a:t>2/1/2017</a:t>
            </a:fld>
            <a:endParaRPr lang="en-US" dirty="0"/>
          </a:p>
        </p:txBody>
      </p:sp>
      <p:sp>
        <p:nvSpPr>
          <p:cNvPr id="61448"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r>
              <a:rPr lang="en-US"/>
              <a:t>Village University</a:t>
            </a:r>
          </a:p>
        </p:txBody>
      </p:sp>
      <p:sp>
        <p:nvSpPr>
          <p:cNvPr id="61449"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mn-lt"/>
              </a:defRPr>
            </a:lvl1pPr>
          </a:lstStyle>
          <a:p>
            <a:pPr>
              <a:defRPr/>
            </a:pPr>
            <a:fld id="{EC01F5A6-F60F-4790-9BDE-5C70DEB1C57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038" r:id="rId1"/>
    <p:sldLayoutId id="2147484027" r:id="rId2"/>
    <p:sldLayoutId id="2147484039" r:id="rId3"/>
    <p:sldLayoutId id="2147484040"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41" r:id="rId15"/>
  </p:sldLayoutIdLst>
  <p:timing>
    <p:tnLst>
      <p:par>
        <p:cTn id="1" dur="indefinite" restart="never" nodeType="tmRoot"/>
      </p:par>
    </p:tnLst>
  </p:timing>
  <p:hf sldNum="0"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vents.bos@ahmadiyy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mailto:events.bos@ahmadiyya.u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hyperlink" Target="http://en.wikipedia.org/wiki/University_of_al-Qarawiyyin" TargetMode="External"/><Relationship Id="rId13" Type="http://schemas.openxmlformats.org/officeDocument/2006/relationships/image" Target="../media/image31.jpeg"/><Relationship Id="rId3" Type="http://schemas.openxmlformats.org/officeDocument/2006/relationships/hyperlink" Target="http://en.wikipedia.org/wiki/Morocco" TargetMode="External"/><Relationship Id="rId7" Type="http://schemas.openxmlformats.org/officeDocument/2006/relationships/hyperlink" Target="http://en.wikipedia.org/wiki/Guinness_World_Records" TargetMode="External"/><Relationship Id="rId12" Type="http://schemas.openxmlformats.org/officeDocument/2006/relationships/hyperlink" Target="http://en.wikipedia.org/wiki/Zero" TargetMode="External"/><Relationship Id="rId2" Type="http://schemas.openxmlformats.org/officeDocument/2006/relationships/hyperlink" Target="http://en.wikipedia.org/wiki/Fes" TargetMode="External"/><Relationship Id="rId1" Type="http://schemas.openxmlformats.org/officeDocument/2006/relationships/slideLayout" Target="../slideLayouts/slideLayout11.xml"/><Relationship Id="rId6" Type="http://schemas.openxmlformats.org/officeDocument/2006/relationships/hyperlink" Target="http://en.wikipedia.org/wiki/UNESCO" TargetMode="External"/><Relationship Id="rId11" Type="http://schemas.openxmlformats.org/officeDocument/2006/relationships/hyperlink" Target="http://en.wikipedia.org/wiki/Arabic_numerals" TargetMode="External"/><Relationship Id="rId5" Type="http://schemas.openxmlformats.org/officeDocument/2006/relationships/hyperlink" Target="http://en.wikipedia.org/wiki/Madrasa" TargetMode="External"/><Relationship Id="rId10" Type="http://schemas.openxmlformats.org/officeDocument/2006/relationships/hyperlink" Target="http://en.wikipedia.org/wiki/Pope_Sylvester_II" TargetMode="External"/><Relationship Id="rId4" Type="http://schemas.openxmlformats.org/officeDocument/2006/relationships/hyperlink" Target="http://en.wikipedia.org/wiki/Fatima_al-Fihri" TargetMode="External"/><Relationship Id="rId9" Type="http://schemas.openxmlformats.org/officeDocument/2006/relationships/hyperlink" Target="http://en.wikipedia.org/wiki/Sadaqa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hina" TargetMode="External"/><Relationship Id="rId2" Type="http://schemas.openxmlformats.org/officeDocument/2006/relationships/hyperlink" Target="http://en.wikipedia.org/wiki/Saudi_Arabia" TargetMode="External"/><Relationship Id="rId1" Type="http://schemas.openxmlformats.org/officeDocument/2006/relationships/slideLayout" Target="../slideLayouts/slideLayout7.xml"/><Relationship Id="rId4" Type="http://schemas.openxmlformats.org/officeDocument/2006/relationships/hyperlink" Target="http://en.wikipedia.org/wiki/Russ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90600" y="2090738"/>
            <a:ext cx="7772400" cy="771525"/>
          </a:xfrm>
        </p:spPr>
        <p:txBody>
          <a:bodyPr lIns="92075" tIns="46038" rIns="92075" bIns="46038" anchor="ctr"/>
          <a:lstStyle/>
          <a:p>
            <a:pPr algn="l"/>
            <a:r>
              <a:rPr lang="en-US" dirty="0" smtClean="0">
                <a:solidFill>
                  <a:srgbClr val="FF0000"/>
                </a:solidFill>
              </a:rPr>
              <a:t>Islam: Fact and Fiction</a:t>
            </a:r>
          </a:p>
        </p:txBody>
      </p:sp>
      <p:sp>
        <p:nvSpPr>
          <p:cNvPr id="8195" name="Rectangle 3"/>
          <p:cNvSpPr>
            <a:spLocks noGrp="1" noChangeArrowheads="1"/>
          </p:cNvSpPr>
          <p:nvPr>
            <p:ph type="subTitle" idx="1"/>
          </p:nvPr>
        </p:nvSpPr>
        <p:spPr>
          <a:xfrm>
            <a:off x="1066800" y="3492500"/>
            <a:ext cx="7721600" cy="1752600"/>
          </a:xfrm>
        </p:spPr>
        <p:txBody>
          <a:bodyPr lIns="92075" tIns="46038" rIns="92075" bIns="46038"/>
          <a:lstStyle/>
          <a:p>
            <a:pPr algn="l"/>
            <a:r>
              <a:rPr lang="en-US" dirty="0" smtClean="0"/>
              <a:t>Nasir M. Rana, </a:t>
            </a:r>
            <a:r>
              <a:rPr lang="en-US" dirty="0" err="1" smtClean="0"/>
              <a:t>Kashif</a:t>
            </a:r>
            <a:r>
              <a:rPr lang="en-US" dirty="0" smtClean="0"/>
              <a:t> </a:t>
            </a:r>
            <a:r>
              <a:rPr lang="en-US" dirty="0" err="1" smtClean="0"/>
              <a:t>Chaudhry</a:t>
            </a:r>
            <a:endParaRPr lang="en-US" dirty="0" smtClean="0"/>
          </a:p>
          <a:p>
            <a:pPr algn="l"/>
            <a:r>
              <a:rPr lang="en-US" sz="2000" dirty="0" smtClean="0">
                <a:hlinkClick r:id="rId3"/>
              </a:rPr>
              <a:t>events.bos@ahmadiyya.us</a:t>
            </a:r>
            <a:endParaRPr lang="en-US" sz="2000" dirty="0" smtClean="0"/>
          </a:p>
          <a:p>
            <a:pPr algn="l"/>
            <a:r>
              <a:rPr lang="en-US" sz="2000" i="1" dirty="0" smtClean="0"/>
              <a:t>978-600-8433</a:t>
            </a:r>
            <a:r>
              <a:rPr lang="en-US" sz="2000" dirty="0" smtClean="0"/>
              <a:t> </a:t>
            </a:r>
            <a:endParaRPr lang="en-US" sz="2000" i="1" dirty="0" smtClean="0"/>
          </a:p>
        </p:txBody>
      </p:sp>
      <p:sp>
        <p:nvSpPr>
          <p:cNvPr id="5124" name="Rectangle 4"/>
          <p:cNvSpPr>
            <a:spLocks noChangeArrowheads="1"/>
          </p:cNvSpPr>
          <p:nvPr/>
        </p:nvSpPr>
        <p:spPr bwMode="auto">
          <a:xfrm>
            <a:off x="1371600" y="2895600"/>
            <a:ext cx="2057400" cy="1981200"/>
          </a:xfrm>
          <a:prstGeom prst="rect">
            <a:avLst/>
          </a:prstGeom>
          <a:noFill/>
          <a:ln w="9525">
            <a:noFill/>
            <a:miter lim="800000"/>
            <a:headEnd/>
            <a:tailEnd/>
          </a:ln>
          <a:effectLst/>
        </p:spPr>
        <p:txBody>
          <a:bodyPr wrap="none" lIns="92075" tIns="46038" rIns="92075" bIns="46038" anchor="ctr"/>
          <a:lstStyle/>
          <a:p>
            <a:pPr algn="ctr" eaLnBrk="0" hangingPunct="0">
              <a:defRPr/>
            </a:pPr>
            <a:r>
              <a:rPr lang="en-US" b="1" dirty="0">
                <a:effectLst>
                  <a:outerShdw blurRad="38100" dist="38100" dir="2700000" algn="tl">
                    <a:srgbClr val="FFFFFF"/>
                  </a:outerShdw>
                </a:effectLst>
                <a:latin typeface="Arial" charset="0"/>
              </a:rPr>
              <a:t/>
            </a:r>
            <a:br>
              <a:rPr lang="en-US" b="1" dirty="0">
                <a:effectLst>
                  <a:outerShdw blurRad="38100" dist="38100" dir="2700000" algn="tl">
                    <a:srgbClr val="FFFFFF"/>
                  </a:outerShdw>
                </a:effectLst>
                <a:latin typeface="Arial" charset="0"/>
              </a:rPr>
            </a:br>
            <a:r>
              <a:rPr lang="en-US" b="1" dirty="0">
                <a:effectLst>
                  <a:outerShdw blurRad="38100" dist="38100" dir="2700000" algn="tl">
                    <a:srgbClr val="FFFFFF"/>
                  </a:outerShdw>
                </a:effectLst>
                <a:latin typeface="Arial" charset="0"/>
              </a:rPr>
              <a:t/>
            </a:r>
            <a:br>
              <a:rPr lang="en-US" b="1" dirty="0">
                <a:effectLst>
                  <a:outerShdw blurRad="38100" dist="38100" dir="2700000" algn="tl">
                    <a:srgbClr val="FFFFFF"/>
                  </a:outerShdw>
                </a:effectLst>
                <a:latin typeface="Arial" charset="0"/>
              </a:rPr>
            </a:br>
            <a:endParaRPr lang="en-US" b="1" dirty="0">
              <a:effectLst>
                <a:outerShdw blurRad="38100" dist="38100" dir="2700000" algn="tl">
                  <a:srgbClr val="FFFFFF"/>
                </a:outerShdw>
              </a:effectLst>
              <a:latin typeface="Arial" charset="0"/>
            </a:endParaRPr>
          </a:p>
        </p:txBody>
      </p:sp>
      <p:sp>
        <p:nvSpPr>
          <p:cNvPr id="8197" name="Rectangle 5"/>
          <p:cNvSpPr>
            <a:spLocks noChangeArrowheads="1"/>
          </p:cNvSpPr>
          <p:nvPr/>
        </p:nvSpPr>
        <p:spPr bwMode="auto">
          <a:xfrm>
            <a:off x="9555163" y="92075"/>
            <a:ext cx="3733800" cy="6613525"/>
          </a:xfrm>
          <a:prstGeom prst="rect">
            <a:avLst/>
          </a:prstGeom>
          <a:solidFill>
            <a:srgbClr val="FFFFFF"/>
          </a:solidFill>
          <a:ln w="12700">
            <a:solidFill>
              <a:srgbClr val="B2B2B2"/>
            </a:solidFill>
            <a:miter lim="800000"/>
            <a:headEnd/>
            <a:tailEnd/>
          </a:ln>
        </p:spPr>
        <p:txBody>
          <a:bodyPr lIns="136525" tIns="182563" rIns="136525" bIns="182563"/>
          <a:lstStyle/>
          <a:p>
            <a:pPr marL="238125" indent="-238125" eaLnBrk="0" hangingPunct="0"/>
            <a:endParaRPr lang="en-US" sz="1800" b="1">
              <a:solidFill>
                <a:srgbClr val="000000"/>
              </a:solidFill>
              <a:latin typeface="Arial" pitchFamily="34" charset="0"/>
            </a:endParaRPr>
          </a:p>
          <a:p>
            <a:pPr marL="238125" indent="-238125" eaLnBrk="0" hangingPunct="0"/>
            <a:r>
              <a:rPr lang="en-US" sz="1800" b="1">
                <a:solidFill>
                  <a:srgbClr val="000000"/>
                </a:solidFill>
                <a:latin typeface="Arial" pitchFamily="34" charset="0"/>
              </a:rPr>
              <a:t>To insert your company logo on this slide</a:t>
            </a:r>
          </a:p>
          <a:p>
            <a:pPr marL="238125" indent="-238125" eaLnBrk="0" hangingPunct="0"/>
            <a:endParaRPr lang="en-US" sz="1800" b="1">
              <a:solidFill>
                <a:srgbClr val="000000"/>
              </a:solidFill>
              <a:latin typeface="Arial" pitchFamily="34" charset="0"/>
            </a:endParaRPr>
          </a:p>
          <a:p>
            <a:pPr marL="238125" indent="-238125" eaLnBrk="0" hangingPunct="0">
              <a:buFontTx/>
              <a:buChar char="•"/>
            </a:pPr>
            <a:r>
              <a:rPr lang="en-US" sz="1800" b="1">
                <a:solidFill>
                  <a:srgbClr val="000000"/>
                </a:solidFill>
                <a:latin typeface="Arial" pitchFamily="34" charset="0"/>
              </a:rPr>
              <a:t>From the Insert Menu</a:t>
            </a:r>
          </a:p>
          <a:p>
            <a:pPr marL="238125" indent="-238125" eaLnBrk="0" hangingPunct="0">
              <a:buFontTx/>
              <a:buChar char="•"/>
            </a:pPr>
            <a:r>
              <a:rPr lang="en-US" sz="1800" b="1">
                <a:solidFill>
                  <a:srgbClr val="000000"/>
                </a:solidFill>
                <a:latin typeface="Arial" pitchFamily="34" charset="0"/>
              </a:rPr>
              <a:t>Select “Picture”</a:t>
            </a:r>
          </a:p>
          <a:p>
            <a:pPr marL="238125" indent="-238125" eaLnBrk="0" hangingPunct="0">
              <a:buFontTx/>
              <a:buChar char="•"/>
            </a:pPr>
            <a:r>
              <a:rPr lang="en-US" sz="1800" b="1">
                <a:solidFill>
                  <a:srgbClr val="000000"/>
                </a:solidFill>
                <a:latin typeface="Arial" pitchFamily="34" charset="0"/>
              </a:rPr>
              <a:t>Locate your logo file</a:t>
            </a:r>
          </a:p>
          <a:p>
            <a:pPr marL="238125" indent="-238125" eaLnBrk="0" hangingPunct="0">
              <a:buFontTx/>
              <a:buChar char="•"/>
            </a:pPr>
            <a:r>
              <a:rPr lang="en-US" sz="1800" b="1">
                <a:solidFill>
                  <a:srgbClr val="000000"/>
                </a:solidFill>
                <a:latin typeface="Arial" pitchFamily="34" charset="0"/>
              </a:rPr>
              <a:t>Click OK</a:t>
            </a:r>
          </a:p>
          <a:p>
            <a:pPr marL="238125" indent="-238125" eaLnBrk="0" hangingPunct="0"/>
            <a:endParaRPr lang="en-US" sz="1800" b="1">
              <a:solidFill>
                <a:srgbClr val="000000"/>
              </a:solidFill>
              <a:latin typeface="Arial" pitchFamily="34" charset="0"/>
            </a:endParaRPr>
          </a:p>
          <a:p>
            <a:pPr marL="238125" indent="-238125" eaLnBrk="0" hangingPunct="0"/>
            <a:r>
              <a:rPr lang="en-US" sz="1800" b="1">
                <a:solidFill>
                  <a:srgbClr val="000000"/>
                </a:solidFill>
                <a:latin typeface="Arial" pitchFamily="34" charset="0"/>
              </a:rPr>
              <a:t>To resize the logo</a:t>
            </a:r>
          </a:p>
          <a:p>
            <a:pPr marL="238125" indent="-238125" eaLnBrk="0" hangingPunct="0"/>
            <a:endParaRPr lang="en-US" sz="1800" b="1">
              <a:solidFill>
                <a:srgbClr val="000000"/>
              </a:solidFill>
              <a:latin typeface="Arial" pitchFamily="34" charset="0"/>
            </a:endParaRPr>
          </a:p>
          <a:p>
            <a:pPr marL="238125" indent="-238125" eaLnBrk="0" hangingPunct="0">
              <a:buFontTx/>
              <a:buChar char="•"/>
            </a:pPr>
            <a:r>
              <a:rPr lang="en-US" sz="1800" b="1">
                <a:solidFill>
                  <a:srgbClr val="000000"/>
                </a:solidFill>
                <a:latin typeface="Arial" pitchFamily="34" charset="0"/>
              </a:rPr>
              <a:t>Click anywhere inside the logo. The boxes that appear outside the logo are known as “resize handles.” </a:t>
            </a:r>
          </a:p>
          <a:p>
            <a:pPr marL="238125" indent="-238125" eaLnBrk="0" hangingPunct="0">
              <a:buFontTx/>
              <a:buChar char="•"/>
            </a:pPr>
            <a:r>
              <a:rPr lang="en-US" sz="1800" b="1">
                <a:solidFill>
                  <a:srgbClr val="000000"/>
                </a:solidFill>
                <a:latin typeface="Arial" pitchFamily="34" charset="0"/>
              </a:rPr>
              <a:t>Use these to resize the object. </a:t>
            </a:r>
          </a:p>
          <a:p>
            <a:pPr marL="238125" indent="-238125" eaLnBrk="0" hangingPunct="0">
              <a:buFontTx/>
              <a:buChar char="•"/>
            </a:pPr>
            <a:r>
              <a:rPr lang="en-US" sz="1800" b="1">
                <a:solidFill>
                  <a:srgbClr val="000000"/>
                </a:solidFill>
                <a:latin typeface="Arial" pitchFamily="34" charset="0"/>
              </a:rPr>
              <a:t>If you hold down the shift key before using the resize handles, you will maintain the proportions of the object you wish to resize.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76200"/>
            <a:ext cx="8637588" cy="762000"/>
          </a:xfrm>
        </p:spPr>
        <p:txBody>
          <a:bodyPr/>
          <a:lstStyle/>
          <a:p>
            <a:r>
              <a:rPr lang="en-US" dirty="0" smtClean="0"/>
              <a:t>Distribution of Muslim Population</a:t>
            </a:r>
            <a:endParaRPr lang="en-US" dirty="0" smtClean="0"/>
          </a:p>
        </p:txBody>
      </p:sp>
      <p:pic>
        <p:nvPicPr>
          <p:cNvPr id="34818" name="Picture 2" descr="D:\My Data\Documents\Personal\Jamaat\Tabligh\True Islam\Distribution of Muslim Population by Country and Territory.jpg"/>
          <p:cNvPicPr>
            <a:picLocks noChangeAspect="1" noChangeArrowheads="1"/>
          </p:cNvPicPr>
          <p:nvPr/>
        </p:nvPicPr>
        <p:blipFill>
          <a:blip r:embed="rId2" cstate="print"/>
          <a:srcRect/>
          <a:stretch>
            <a:fillRect/>
          </a:stretch>
        </p:blipFill>
        <p:spPr bwMode="auto">
          <a:xfrm>
            <a:off x="113598" y="914400"/>
            <a:ext cx="8924049" cy="5562600"/>
          </a:xfrm>
          <a:prstGeom prst="rect">
            <a:avLst/>
          </a:prstGeom>
          <a:noFill/>
        </p:spPr>
      </p:pic>
      <p:sp>
        <p:nvSpPr>
          <p:cNvPr id="6" name="Date Placeholder 4"/>
          <p:cNvSpPr txBox="1">
            <a:spLocks/>
          </p:cNvSpPr>
          <p:nvPr/>
        </p:nvSpPr>
        <p:spPr bwMode="auto">
          <a:xfrm>
            <a:off x="2590800" y="6343650"/>
            <a:ext cx="4191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defRPr/>
            </a:pPr>
            <a:r>
              <a:rPr lang="en-US" sz="1400" dirty="0" smtClean="0"/>
              <a:t>Source</a:t>
            </a:r>
            <a:r>
              <a:rPr lang="en-US" sz="1400" dirty="0" smtClean="0"/>
              <a:t>: Pew Forum on Religion and Public Life</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17500" y="76200"/>
            <a:ext cx="8637588" cy="762000"/>
          </a:xfrm>
        </p:spPr>
        <p:txBody>
          <a:bodyPr/>
          <a:lstStyle/>
          <a:p>
            <a:r>
              <a:rPr lang="en-US" dirty="0" smtClean="0"/>
              <a:t>Islamic Schools and Branches</a:t>
            </a:r>
            <a:endParaRPr lang="en-US" dirty="0" smtClean="0"/>
          </a:p>
        </p:txBody>
      </p:sp>
      <p:pic>
        <p:nvPicPr>
          <p:cNvPr id="4097" name="Picture 1" descr="D:\My Data\Documents\Personal\Jamaat\Tabligh\True Islam\Islam_branches_and_schools.svg.png"/>
          <p:cNvPicPr>
            <a:picLocks noChangeAspect="1" noChangeArrowheads="1"/>
          </p:cNvPicPr>
          <p:nvPr/>
        </p:nvPicPr>
        <p:blipFill>
          <a:blip r:embed="rId2" cstate="print"/>
          <a:srcRect/>
          <a:stretch>
            <a:fillRect/>
          </a:stretch>
        </p:blipFill>
        <p:spPr bwMode="auto">
          <a:xfrm>
            <a:off x="0" y="696468"/>
            <a:ext cx="9144000" cy="59618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2413" y="636588"/>
            <a:ext cx="8637587" cy="708025"/>
          </a:xfrm>
        </p:spPr>
        <p:txBody>
          <a:bodyPr lIns="92075" tIns="46038" rIns="92075" bIns="46038" anchor="ctr" anchorCtr="1"/>
          <a:lstStyle/>
          <a:p>
            <a:pPr eaLnBrk="1" hangingPunct="1"/>
            <a:r>
              <a:rPr lang="en-US" sz="4000" dirty="0" smtClean="0">
                <a:solidFill>
                  <a:srgbClr val="FF0000"/>
                </a:solidFill>
              </a:rPr>
              <a:t>Islam, Muslim, VENOM</a:t>
            </a:r>
          </a:p>
        </p:txBody>
      </p:sp>
      <p:sp>
        <p:nvSpPr>
          <p:cNvPr id="8195" name="Rectangle 3"/>
          <p:cNvSpPr>
            <a:spLocks noGrp="1" noChangeArrowheads="1"/>
          </p:cNvSpPr>
          <p:nvPr>
            <p:ph type="body" idx="1"/>
          </p:nvPr>
        </p:nvSpPr>
        <p:spPr/>
        <p:txBody>
          <a:bodyPr lIns="92075" tIns="46038" rIns="92075" bIns="46038"/>
          <a:lstStyle/>
          <a:p>
            <a:pPr eaLnBrk="1" hangingPunct="1"/>
            <a:r>
              <a:rPr lang="en-US" dirty="0" smtClean="0">
                <a:solidFill>
                  <a:srgbClr val="FF0000"/>
                </a:solidFill>
              </a:rPr>
              <a:t>Meaning of Islam</a:t>
            </a:r>
            <a:r>
              <a:rPr lang="en-US" dirty="0" smtClean="0"/>
              <a:t>:</a:t>
            </a:r>
          </a:p>
          <a:p>
            <a:pPr lvl="1" eaLnBrk="1" hangingPunct="1"/>
            <a:r>
              <a:rPr lang="en-US" dirty="0" smtClean="0"/>
              <a:t> Peace, Submission to God’s will.</a:t>
            </a:r>
          </a:p>
          <a:p>
            <a:pPr eaLnBrk="1" hangingPunct="1"/>
            <a:r>
              <a:rPr lang="en-US" dirty="0" smtClean="0">
                <a:solidFill>
                  <a:srgbClr val="FF0000"/>
                </a:solidFill>
              </a:rPr>
              <a:t>Muslim</a:t>
            </a:r>
            <a:r>
              <a:rPr lang="en-US" dirty="0" smtClean="0"/>
              <a:t>: </a:t>
            </a:r>
          </a:p>
          <a:p>
            <a:pPr lvl="1" eaLnBrk="1" hangingPunct="1"/>
            <a:r>
              <a:rPr lang="en-US" dirty="0" smtClean="0"/>
              <a:t>One who submits to God’s will – practices Islam</a:t>
            </a:r>
          </a:p>
          <a:p>
            <a:pPr eaLnBrk="1" hangingPunct="1"/>
            <a:r>
              <a:rPr lang="en-US" dirty="0" smtClean="0">
                <a:solidFill>
                  <a:srgbClr val="FF0000"/>
                </a:solidFill>
              </a:rPr>
              <a:t>VENOM</a:t>
            </a:r>
            <a:r>
              <a:rPr lang="en-US" dirty="0" smtClean="0"/>
              <a:t>: </a:t>
            </a:r>
          </a:p>
          <a:p>
            <a:pPr lvl="1" eaLnBrk="1" hangingPunct="1"/>
            <a:r>
              <a:rPr lang="en-US" dirty="0" smtClean="0"/>
              <a:t>Violent Extremism in the Name of Muslims</a:t>
            </a:r>
          </a:p>
        </p:txBody>
      </p:sp>
      <p:sp>
        <p:nvSpPr>
          <p:cNvPr id="19460" name="Line 4"/>
          <p:cNvSpPr>
            <a:spLocks noChangeShapeType="1"/>
          </p:cNvSpPr>
          <p:nvPr/>
        </p:nvSpPr>
        <p:spPr bwMode="auto">
          <a:xfrm>
            <a:off x="571500" y="1295400"/>
            <a:ext cx="8001000" cy="0"/>
          </a:xfrm>
          <a:prstGeom prst="line">
            <a:avLst/>
          </a:prstGeom>
          <a:noFill/>
          <a:ln w="12700">
            <a:solidFill>
              <a:schemeClr val="tx1"/>
            </a:solidFill>
            <a:round/>
            <a:headEnd type="none" w="sm" len="sm"/>
            <a:tailEnd type="none" w="sm" len="sm"/>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195">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8195">
                                            <p:txEl>
                                              <p:pRg st="4" end="4"/>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8195">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838200" y="304800"/>
            <a:ext cx="6858000" cy="762000"/>
          </a:xfrm>
          <a:prstGeom prst="rect">
            <a:avLst/>
          </a:prstGeom>
          <a:noFill/>
          <a:ln w="9525">
            <a:noFill/>
            <a:miter lim="800000"/>
            <a:headEnd/>
            <a:tailEnd/>
          </a:ln>
        </p:spPr>
        <p:txBody>
          <a:bodyPr lIns="92075" tIns="46038" rIns="92075" bIns="46038" anchor="ctr"/>
          <a:lstStyle/>
          <a:p>
            <a:pPr algn="ctr"/>
            <a:endParaRPr lang="en-US">
              <a:latin typeface="Arial" pitchFamily="34" charset="0"/>
            </a:endParaRPr>
          </a:p>
        </p:txBody>
      </p:sp>
      <p:graphicFrame>
        <p:nvGraphicFramePr>
          <p:cNvPr id="1026" name="Object 3"/>
          <p:cNvGraphicFramePr>
            <a:graphicFrameLocks/>
          </p:cNvGraphicFramePr>
          <p:nvPr/>
        </p:nvGraphicFramePr>
        <p:xfrm>
          <a:off x="1905000" y="1828800"/>
          <a:ext cx="5572125" cy="4295775"/>
        </p:xfrm>
        <a:graphic>
          <a:graphicData uri="http://schemas.openxmlformats.org/presentationml/2006/ole">
            <p:oleObj spid="_x0000_s1026" name="MS Org Chart" r:id="rId4" imgW="5581440" imgH="4305240" progId="OrgPlusWOPX.4">
              <p:embed followColorScheme="full"/>
            </p:oleObj>
          </a:graphicData>
        </a:graphic>
      </p:graphicFrame>
      <p:sp>
        <p:nvSpPr>
          <p:cNvPr id="1028" name="Rectangle 4"/>
          <p:cNvSpPr>
            <a:spLocks noGrp="1" noChangeArrowheads="1"/>
          </p:cNvSpPr>
          <p:nvPr>
            <p:ph type="title"/>
          </p:nvPr>
        </p:nvSpPr>
        <p:spPr>
          <a:xfrm>
            <a:off x="1524000" y="685800"/>
            <a:ext cx="6096000" cy="762000"/>
          </a:xfrm>
        </p:spPr>
        <p:txBody>
          <a:bodyPr lIns="92075" tIns="46038" rIns="92075" bIns="46038" anchor="ctr" anchorCtr="1"/>
          <a:lstStyle/>
          <a:p>
            <a:pPr algn="ctr"/>
            <a:r>
              <a:rPr lang="en-US" smtClean="0"/>
              <a:t/>
            </a:r>
            <a:br>
              <a:rPr lang="en-US" smtClean="0"/>
            </a:br>
            <a:endParaRPr lang="en-US" smtClean="0">
              <a:solidFill>
                <a:srgbClr val="FF0000"/>
              </a:solidFill>
            </a:endParaRPr>
          </a:p>
        </p:txBody>
      </p:sp>
      <p:sp>
        <p:nvSpPr>
          <p:cNvPr id="1029" name="Line 5"/>
          <p:cNvSpPr>
            <a:spLocks noChangeShapeType="1"/>
          </p:cNvSpPr>
          <p:nvPr/>
        </p:nvSpPr>
        <p:spPr bwMode="auto">
          <a:xfrm>
            <a:off x="571500" y="1295400"/>
            <a:ext cx="8001000" cy="0"/>
          </a:xfrm>
          <a:prstGeom prst="line">
            <a:avLst/>
          </a:prstGeom>
          <a:noFill/>
          <a:ln w="12700">
            <a:solidFill>
              <a:schemeClr val="tx1"/>
            </a:solidFill>
            <a:round/>
            <a:headEnd type="none" w="sm" len="sm"/>
            <a:tailEnd type="none" w="sm" len="sm"/>
          </a:ln>
        </p:spPr>
        <p:txBody>
          <a:bodyPr wrap="none"/>
          <a:lstStyle/>
          <a:p>
            <a:endParaRPr lang="en-US"/>
          </a:p>
        </p:txBody>
      </p:sp>
      <p:sp>
        <p:nvSpPr>
          <p:cNvPr id="1030" name="Rectangle 6"/>
          <p:cNvSpPr>
            <a:spLocks noChangeArrowheads="1"/>
          </p:cNvSpPr>
          <p:nvPr/>
        </p:nvSpPr>
        <p:spPr bwMode="auto">
          <a:xfrm>
            <a:off x="3594100" y="381000"/>
            <a:ext cx="1954213" cy="762000"/>
          </a:xfrm>
          <a:prstGeom prst="rect">
            <a:avLst/>
          </a:prstGeom>
          <a:noFill/>
          <a:ln w="12700">
            <a:noFill/>
            <a:miter lim="800000"/>
            <a:headEnd type="none" w="sm" len="sm"/>
            <a:tailEnd type="none" w="sm" len="sm"/>
          </a:ln>
        </p:spPr>
        <p:txBody>
          <a:bodyPr wrap="none">
            <a:spAutoFit/>
          </a:bodyPr>
          <a:lstStyle/>
          <a:p>
            <a:r>
              <a:rPr lang="en-US" sz="4400">
                <a:solidFill>
                  <a:srgbClr val="FF0000"/>
                </a:solidFill>
                <a:latin typeface="Arial" pitchFamily="34" charset="0"/>
              </a:rPr>
              <a:t>Origins</a:t>
            </a:r>
          </a:p>
        </p:txBody>
      </p:sp>
      <p:sp>
        <p:nvSpPr>
          <p:cNvPr id="8" name="TextBox 7"/>
          <p:cNvSpPr txBox="1"/>
          <p:nvPr/>
        </p:nvSpPr>
        <p:spPr>
          <a:xfrm>
            <a:off x="6019800" y="3581400"/>
            <a:ext cx="989013" cy="461963"/>
          </a:xfrm>
          <a:prstGeom prst="rect">
            <a:avLst/>
          </a:prstGeom>
          <a:solidFill>
            <a:schemeClr val="bg1">
              <a:lumMod val="75000"/>
            </a:schemeClr>
          </a:solidFill>
          <a:ln>
            <a:solidFill>
              <a:srgbClr val="FF0000"/>
            </a:solidFill>
          </a:ln>
        </p:spPr>
        <p:txBody>
          <a:bodyPr wrap="none">
            <a:spAutoFit/>
          </a:bodyPr>
          <a:lstStyle/>
          <a:p>
            <a:pPr>
              <a:defRPr/>
            </a:pPr>
            <a:r>
              <a:rPr lang="en-US" dirty="0">
                <a:latin typeface="Times New Roman" charset="0"/>
              </a:rPr>
              <a:t>Moses</a:t>
            </a:r>
          </a:p>
        </p:txBody>
      </p:sp>
      <p:sp>
        <p:nvSpPr>
          <p:cNvPr id="1032" name="TextBox 10"/>
          <p:cNvSpPr txBox="1">
            <a:spLocks noChangeArrowheads="1"/>
          </p:cNvSpPr>
          <p:nvPr/>
        </p:nvSpPr>
        <p:spPr bwMode="auto">
          <a:xfrm>
            <a:off x="4495800" y="3581400"/>
            <a:ext cx="885825" cy="461963"/>
          </a:xfrm>
          <a:prstGeom prst="rect">
            <a:avLst/>
          </a:prstGeom>
          <a:solidFill>
            <a:srgbClr val="0070C0"/>
          </a:solidFill>
          <a:ln w="9525">
            <a:solidFill>
              <a:srgbClr val="002060"/>
            </a:solidFill>
            <a:miter lim="800000"/>
            <a:headEnd/>
            <a:tailEnd/>
          </a:ln>
        </p:spPr>
        <p:txBody>
          <a:bodyPr wrap="none">
            <a:spAutoFit/>
          </a:bodyPr>
          <a:lstStyle/>
          <a:p>
            <a:r>
              <a:rPr lang="en-US"/>
              <a:t>Jacob</a:t>
            </a:r>
          </a:p>
        </p:txBody>
      </p:sp>
      <p:sp>
        <p:nvSpPr>
          <p:cNvPr id="1033" name="Right Arrow 11"/>
          <p:cNvSpPr>
            <a:spLocks noChangeArrowheads="1"/>
          </p:cNvSpPr>
          <p:nvPr/>
        </p:nvSpPr>
        <p:spPr bwMode="auto">
          <a:xfrm>
            <a:off x="5562600" y="3733800"/>
            <a:ext cx="381000" cy="228600"/>
          </a:xfrm>
          <a:prstGeom prst="rightArrow">
            <a:avLst>
              <a:gd name="adj1" fmla="val 50000"/>
              <a:gd name="adj2" fmla="val 50000"/>
            </a:avLst>
          </a:prstGeom>
          <a:solidFill>
            <a:schemeClr val="accent1"/>
          </a:solidFill>
          <a:ln w="12700" algn="ctr">
            <a:solidFill>
              <a:schemeClr val="tx1"/>
            </a:solidFill>
            <a:round/>
            <a:headEnd type="none" w="sm" len="sm"/>
            <a:tailEnd type="none" w="sm" len="sm"/>
          </a:ln>
        </p:spPr>
        <p:txBody>
          <a:bodyPr wrap="none"/>
          <a:lstStyle/>
          <a:p>
            <a:endParaRPr lang="en-US"/>
          </a:p>
        </p:txBody>
      </p:sp>
      <p:sp>
        <p:nvSpPr>
          <p:cNvPr id="1034" name="Right Arrow 12"/>
          <p:cNvSpPr>
            <a:spLocks noChangeArrowheads="1"/>
          </p:cNvSpPr>
          <p:nvPr/>
        </p:nvSpPr>
        <p:spPr bwMode="auto">
          <a:xfrm>
            <a:off x="3975100" y="4800600"/>
            <a:ext cx="685800" cy="304800"/>
          </a:xfrm>
          <a:prstGeom prst="rightArrow">
            <a:avLst>
              <a:gd name="adj1" fmla="val 50000"/>
              <a:gd name="adj2" fmla="val 50000"/>
            </a:avLst>
          </a:prstGeom>
          <a:solidFill>
            <a:schemeClr val="accent1"/>
          </a:solidFill>
          <a:ln w="12700" algn="ctr">
            <a:solidFill>
              <a:schemeClr val="tx1"/>
            </a:solidFill>
            <a:round/>
            <a:headEnd type="none" w="sm" len="sm"/>
            <a:tailEnd type="none" w="sm" len="sm"/>
          </a:ln>
        </p:spPr>
        <p:txBody>
          <a:bodyPr wrap="none"/>
          <a:lstStyle/>
          <a:p>
            <a:endParaRPr lang="en-US"/>
          </a:p>
        </p:txBody>
      </p:sp>
      <p:sp>
        <p:nvSpPr>
          <p:cNvPr id="14" name="TextBox 13"/>
          <p:cNvSpPr txBox="1"/>
          <p:nvPr/>
        </p:nvSpPr>
        <p:spPr>
          <a:xfrm>
            <a:off x="2913063" y="1371600"/>
            <a:ext cx="3024187" cy="461963"/>
          </a:xfrm>
          <a:prstGeom prst="rect">
            <a:avLst/>
          </a:prstGeom>
          <a:solidFill>
            <a:schemeClr val="bg1">
              <a:lumMod val="75000"/>
            </a:schemeClr>
          </a:solidFill>
          <a:ln>
            <a:solidFill>
              <a:srgbClr val="FF0000"/>
            </a:solidFill>
          </a:ln>
        </p:spPr>
        <p:txBody>
          <a:bodyPr wrap="none">
            <a:spAutoFit/>
          </a:bodyPr>
          <a:lstStyle/>
          <a:p>
            <a:pPr>
              <a:defRPr/>
            </a:pPr>
            <a:r>
              <a:rPr lang="en-US" dirty="0">
                <a:latin typeface="Times New Roman" charset="0"/>
              </a:rPr>
              <a:t>Adam, Noah, Moses ...</a:t>
            </a:r>
          </a:p>
        </p:txBody>
      </p:sp>
      <p:sp>
        <p:nvSpPr>
          <p:cNvPr id="15" name="Date Placeholder 14"/>
          <p:cNvSpPr>
            <a:spLocks noGrp="1"/>
          </p:cNvSpPr>
          <p:nvPr>
            <p:ph type="dt" sz="quarter" idx="4294967295"/>
          </p:nvPr>
        </p:nvSpPr>
        <p:spPr/>
        <p:txBody>
          <a:bodyPr/>
          <a:lstStyle/>
          <a:p>
            <a:pPr>
              <a:defRPr/>
            </a:pPr>
            <a:fld id="{CEA20016-587F-4DF9-9697-450142842EED}" type="datetime1">
              <a:rPr lang="en-US"/>
              <a:pPr>
                <a:defRPr/>
              </a:pPr>
              <a:t>2/1/2017</a:t>
            </a:fld>
            <a:endParaRPr lang="en-US" dirty="0"/>
          </a:p>
        </p:txBody>
      </p:sp>
      <p:sp>
        <p:nvSpPr>
          <p:cNvPr id="1037" name="TextBox 16"/>
          <p:cNvSpPr txBox="1">
            <a:spLocks noChangeArrowheads="1"/>
          </p:cNvSpPr>
          <p:nvPr/>
        </p:nvSpPr>
        <p:spPr bwMode="auto">
          <a:xfrm>
            <a:off x="4191000" y="4064000"/>
            <a:ext cx="1822450" cy="276225"/>
          </a:xfrm>
          <a:prstGeom prst="rect">
            <a:avLst/>
          </a:prstGeom>
          <a:noFill/>
          <a:ln w="9525">
            <a:noFill/>
            <a:miter lim="800000"/>
            <a:headEnd/>
            <a:tailEnd/>
          </a:ln>
        </p:spPr>
        <p:txBody>
          <a:bodyPr wrap="none">
            <a:spAutoFit/>
          </a:bodyPr>
          <a:lstStyle/>
          <a:p>
            <a:r>
              <a:rPr lang="en-US" sz="1200"/>
              <a:t>“12 Tribes”, Gen 35:23-26</a:t>
            </a:r>
          </a:p>
        </p:txBody>
      </p:sp>
      <p:sp>
        <p:nvSpPr>
          <p:cNvPr id="1038" name="TextBox 17"/>
          <p:cNvSpPr txBox="1">
            <a:spLocks noChangeArrowheads="1"/>
          </p:cNvSpPr>
          <p:nvPr/>
        </p:nvSpPr>
        <p:spPr bwMode="auto">
          <a:xfrm>
            <a:off x="2111375" y="6124575"/>
            <a:ext cx="1895475" cy="276225"/>
          </a:xfrm>
          <a:prstGeom prst="rect">
            <a:avLst/>
          </a:prstGeom>
          <a:noFill/>
          <a:ln w="9525">
            <a:noFill/>
            <a:miter lim="800000"/>
            <a:headEnd/>
            <a:tailEnd/>
          </a:ln>
        </p:spPr>
        <p:txBody>
          <a:bodyPr wrap="none">
            <a:spAutoFit/>
          </a:bodyPr>
          <a:lstStyle/>
          <a:p>
            <a:r>
              <a:rPr lang="en-US" sz="1200"/>
              <a:t>“12 Princes”, Gen 25:13-16</a:t>
            </a:r>
          </a:p>
        </p:txBody>
      </p:sp>
      <p:sp>
        <p:nvSpPr>
          <p:cNvPr id="1039" name="Right Arrow 11"/>
          <p:cNvSpPr>
            <a:spLocks noChangeArrowheads="1"/>
          </p:cNvSpPr>
          <p:nvPr/>
        </p:nvSpPr>
        <p:spPr bwMode="auto">
          <a:xfrm>
            <a:off x="7086600" y="3733800"/>
            <a:ext cx="381000" cy="228600"/>
          </a:xfrm>
          <a:prstGeom prst="rightArrow">
            <a:avLst>
              <a:gd name="adj1" fmla="val 50000"/>
              <a:gd name="adj2" fmla="val 50000"/>
            </a:avLst>
          </a:prstGeom>
          <a:solidFill>
            <a:schemeClr val="accent1"/>
          </a:solidFill>
          <a:ln w="12700" algn="ctr">
            <a:solidFill>
              <a:schemeClr val="tx1"/>
            </a:solidFill>
            <a:round/>
            <a:headEnd type="none" w="sm" len="sm"/>
            <a:tailEnd type="none" w="sm" len="sm"/>
          </a:ln>
        </p:spPr>
        <p:txBody>
          <a:bodyPr wrap="none"/>
          <a:lstStyle/>
          <a:p>
            <a:endParaRPr lang="en-US"/>
          </a:p>
        </p:txBody>
      </p:sp>
      <p:sp>
        <p:nvSpPr>
          <p:cNvPr id="17" name="TextBox 16"/>
          <p:cNvSpPr txBox="1"/>
          <p:nvPr/>
        </p:nvSpPr>
        <p:spPr>
          <a:xfrm>
            <a:off x="7620000" y="3581400"/>
            <a:ext cx="835025" cy="461963"/>
          </a:xfrm>
          <a:prstGeom prst="rect">
            <a:avLst/>
          </a:prstGeom>
          <a:solidFill>
            <a:schemeClr val="bg1">
              <a:lumMod val="75000"/>
            </a:schemeClr>
          </a:solidFill>
          <a:ln>
            <a:solidFill>
              <a:srgbClr val="FF0000"/>
            </a:solidFill>
          </a:ln>
        </p:spPr>
        <p:txBody>
          <a:bodyPr wrap="none">
            <a:spAutoFit/>
          </a:bodyPr>
          <a:lstStyle/>
          <a:p>
            <a:pPr>
              <a:defRPr/>
            </a:pPr>
            <a:r>
              <a:rPr lang="en-US" dirty="0">
                <a:latin typeface="Times New Roman" charset="0"/>
              </a:rPr>
              <a:t>Jesus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92175"/>
            <a:ext cx="9144000" cy="51704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8675" name="Picture 6"/>
          <p:cNvPicPr>
            <a:picLocks noChangeAspect="1"/>
          </p:cNvPicPr>
          <p:nvPr/>
        </p:nvPicPr>
        <p:blipFill>
          <a:blip r:embed="rId2" cstate="print"/>
          <a:srcRect/>
          <a:stretch>
            <a:fillRect/>
          </a:stretch>
        </p:blipFill>
        <p:spPr bwMode="auto">
          <a:xfrm>
            <a:off x="4718050" y="3946525"/>
            <a:ext cx="1673225" cy="1785938"/>
          </a:xfrm>
          <a:prstGeom prst="rect">
            <a:avLst/>
          </a:prstGeom>
          <a:noFill/>
          <a:ln w="9525">
            <a:noFill/>
            <a:miter lim="800000"/>
            <a:headEnd/>
            <a:tailEnd/>
          </a:ln>
        </p:spPr>
      </p:pic>
      <p:sp>
        <p:nvSpPr>
          <p:cNvPr id="28676" name="TextBox 15"/>
          <p:cNvSpPr txBox="1">
            <a:spLocks noChangeArrowheads="1"/>
          </p:cNvSpPr>
          <p:nvPr/>
        </p:nvSpPr>
        <p:spPr bwMode="auto">
          <a:xfrm>
            <a:off x="4103688" y="2063750"/>
            <a:ext cx="4552950" cy="1446213"/>
          </a:xfrm>
          <a:prstGeom prst="rect">
            <a:avLst/>
          </a:prstGeom>
          <a:noFill/>
          <a:ln w="9525">
            <a:noFill/>
            <a:miter lim="800000"/>
            <a:headEnd/>
            <a:tailEnd/>
          </a:ln>
        </p:spPr>
        <p:txBody>
          <a:bodyPr>
            <a:spAutoFit/>
          </a:bodyPr>
          <a:lstStyle/>
          <a:p>
            <a:pPr algn="ctr"/>
            <a:r>
              <a:rPr lang="en-US" sz="1500">
                <a:solidFill>
                  <a:schemeClr val="bg1"/>
                </a:solidFill>
                <a:latin typeface="Optima"/>
                <a:ea typeface="Optima"/>
                <a:cs typeface="Optima"/>
              </a:rPr>
              <a:t>Muhammad’s followers capture over 10,000 sayings and actions of the Prophet, providing mankind with clear examples of how to practice Islam</a:t>
            </a:r>
          </a:p>
          <a:p>
            <a:pPr algn="ctr"/>
            <a:r>
              <a:rPr lang="en-US" sz="2800" i="1">
                <a:solidFill>
                  <a:schemeClr val="bg1"/>
                </a:solidFill>
                <a:latin typeface="Optima"/>
                <a:ea typeface="Optima"/>
                <a:cs typeface="Optima"/>
              </a:rPr>
              <a:t>SUNNAH &amp; AHADITH</a:t>
            </a:r>
          </a:p>
        </p:txBody>
      </p:sp>
      <p:pic>
        <p:nvPicPr>
          <p:cNvPr id="28677" name="Picture 9"/>
          <p:cNvPicPr>
            <a:picLocks noChangeAspect="1"/>
          </p:cNvPicPr>
          <p:nvPr/>
        </p:nvPicPr>
        <p:blipFill>
          <a:blip r:embed="rId3" cstate="print"/>
          <a:srcRect/>
          <a:stretch>
            <a:fillRect/>
          </a:stretch>
        </p:blipFill>
        <p:spPr bwMode="auto">
          <a:xfrm>
            <a:off x="6524625" y="3946525"/>
            <a:ext cx="1508125" cy="1808163"/>
          </a:xfrm>
          <a:prstGeom prst="rect">
            <a:avLst/>
          </a:prstGeom>
          <a:noFill/>
          <a:ln w="9525">
            <a:noFill/>
            <a:miter lim="800000"/>
            <a:headEnd/>
            <a:tailEnd/>
          </a:ln>
        </p:spPr>
      </p:pic>
      <p:pic>
        <p:nvPicPr>
          <p:cNvPr id="28678" name="Picture 19"/>
          <p:cNvPicPr>
            <a:picLocks noChangeAspect="1"/>
          </p:cNvPicPr>
          <p:nvPr/>
        </p:nvPicPr>
        <p:blipFill>
          <a:blip r:embed="rId4" cstate="print"/>
          <a:srcRect/>
          <a:stretch>
            <a:fillRect/>
          </a:stretch>
        </p:blipFill>
        <p:spPr bwMode="auto">
          <a:xfrm>
            <a:off x="765175" y="938213"/>
            <a:ext cx="2803525" cy="5110162"/>
          </a:xfrm>
          <a:prstGeom prst="rect">
            <a:avLst/>
          </a:prstGeom>
          <a:noFill/>
          <a:ln w="9525">
            <a:noFill/>
            <a:miter lim="800000"/>
            <a:headEnd/>
            <a:tailEnd/>
          </a:ln>
        </p:spPr>
      </p:pic>
      <p:sp>
        <p:nvSpPr>
          <p:cNvPr id="28679" name="TextBox 16"/>
          <p:cNvSpPr txBox="1">
            <a:spLocks noChangeArrowheads="1"/>
          </p:cNvSpPr>
          <p:nvPr/>
        </p:nvSpPr>
        <p:spPr bwMode="auto">
          <a:xfrm>
            <a:off x="381000" y="2022475"/>
            <a:ext cx="3503613" cy="1058863"/>
          </a:xfrm>
          <a:prstGeom prst="rect">
            <a:avLst/>
          </a:prstGeom>
          <a:noFill/>
          <a:ln w="9525">
            <a:noFill/>
            <a:miter lim="800000"/>
            <a:headEnd/>
            <a:tailEnd/>
          </a:ln>
        </p:spPr>
        <p:txBody>
          <a:bodyPr>
            <a:spAutoFit/>
          </a:bodyPr>
          <a:lstStyle/>
          <a:p>
            <a:pPr algn="ctr">
              <a:lnSpc>
                <a:spcPct val="120000"/>
              </a:lnSpc>
            </a:pPr>
            <a:r>
              <a:rPr lang="en-US" sz="1800">
                <a:solidFill>
                  <a:srgbClr val="FFFFFF"/>
                </a:solidFill>
                <a:latin typeface="Optima"/>
                <a:ea typeface="Optima"/>
                <a:cs typeface="Optima"/>
              </a:rPr>
              <a:t>God’s religion of Islam</a:t>
            </a:r>
          </a:p>
          <a:p>
            <a:pPr algn="ctr">
              <a:lnSpc>
                <a:spcPct val="120000"/>
              </a:lnSpc>
            </a:pPr>
            <a:r>
              <a:rPr lang="en-US" sz="1800">
                <a:solidFill>
                  <a:srgbClr val="FFFFFF"/>
                </a:solidFill>
                <a:latin typeface="Optima"/>
                <a:ea typeface="Optima"/>
                <a:cs typeface="Optima"/>
              </a:rPr>
              <a:t>revealed to Muhammad in</a:t>
            </a:r>
            <a:endParaRPr lang="en-US" sz="1800" i="1">
              <a:solidFill>
                <a:srgbClr val="FFFFFF"/>
              </a:solidFill>
              <a:latin typeface="Optima"/>
              <a:ea typeface="Optima"/>
              <a:cs typeface="Optima"/>
            </a:endParaRPr>
          </a:p>
          <a:p>
            <a:pPr algn="ctr">
              <a:lnSpc>
                <a:spcPct val="120000"/>
              </a:lnSpc>
            </a:pPr>
            <a:r>
              <a:rPr lang="en-US" sz="1800" i="1">
                <a:solidFill>
                  <a:srgbClr val="FFFFFF"/>
                </a:solidFill>
                <a:latin typeface="Optima"/>
                <a:ea typeface="Optima"/>
                <a:cs typeface="Optima"/>
              </a:rPr>
              <a:t>THE HOLY QUR’AN</a:t>
            </a:r>
          </a:p>
        </p:txBody>
      </p:sp>
      <p:sp>
        <p:nvSpPr>
          <p:cNvPr id="28680" name="Rectangle 21"/>
          <p:cNvSpPr>
            <a:spLocks noChangeArrowheads="1"/>
          </p:cNvSpPr>
          <p:nvPr/>
        </p:nvSpPr>
        <p:spPr bwMode="auto">
          <a:xfrm>
            <a:off x="369888" y="228600"/>
            <a:ext cx="8507412" cy="523875"/>
          </a:xfrm>
          <a:prstGeom prst="rect">
            <a:avLst/>
          </a:prstGeom>
          <a:noFill/>
          <a:ln w="9525">
            <a:noFill/>
            <a:miter lim="800000"/>
            <a:headEnd/>
            <a:tailEnd/>
          </a:ln>
        </p:spPr>
        <p:txBody>
          <a:bodyPr>
            <a:spAutoFit/>
          </a:bodyPr>
          <a:lstStyle/>
          <a:p>
            <a:pPr algn="ctr"/>
            <a:r>
              <a:rPr lang="en-US" sz="2800">
                <a:solidFill>
                  <a:srgbClr val="FFFFFF"/>
                </a:solidFill>
                <a:latin typeface="Optima"/>
                <a:ea typeface="Optima"/>
                <a:cs typeface="Optima"/>
              </a:rPr>
              <a:t>Muhammad’s Guidance to Mankind</a:t>
            </a:r>
          </a:p>
        </p:txBody>
      </p:sp>
      <p:cxnSp>
        <p:nvCxnSpPr>
          <p:cNvPr id="23" name="Straight Connector 22"/>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0" y="6021388"/>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Quran</a:t>
            </a:r>
          </a:p>
        </p:txBody>
      </p:sp>
      <p:sp>
        <p:nvSpPr>
          <p:cNvPr id="26627" name="Content Placeholder 3"/>
          <p:cNvSpPr>
            <a:spLocks noGrp="1"/>
          </p:cNvSpPr>
          <p:nvPr>
            <p:ph sz="half" idx="1"/>
          </p:nvPr>
        </p:nvSpPr>
        <p:spPr>
          <a:xfrm>
            <a:off x="0" y="1941513"/>
            <a:ext cx="8534400" cy="4687887"/>
          </a:xfrm>
        </p:spPr>
        <p:txBody>
          <a:bodyPr/>
          <a:lstStyle/>
          <a:p>
            <a:r>
              <a:rPr lang="en-US" dirty="0" smtClean="0"/>
              <a:t>Revealed over 23 years</a:t>
            </a:r>
          </a:p>
          <a:p>
            <a:r>
              <a:rPr lang="en-US" dirty="0" smtClean="0"/>
              <a:t>Recorded in real time</a:t>
            </a:r>
          </a:p>
          <a:p>
            <a:r>
              <a:rPr lang="en-US" dirty="0" smtClean="0"/>
              <a:t>Jesus – 28 times</a:t>
            </a:r>
          </a:p>
          <a:p>
            <a:r>
              <a:rPr lang="en-US" dirty="0" smtClean="0"/>
              <a:t>Moses – 136 times, more than any other person (Muhammad (</a:t>
            </a:r>
            <a:r>
              <a:rPr lang="en-US" dirty="0" err="1" smtClean="0"/>
              <a:t>pbuh</a:t>
            </a:r>
            <a:r>
              <a:rPr lang="en-US" dirty="0" smtClean="0"/>
              <a:t>) – 4 times)</a:t>
            </a:r>
          </a:p>
          <a:p>
            <a:r>
              <a:rPr lang="en-US" dirty="0" smtClean="0"/>
              <a:t>Mary – exemplary believer</a:t>
            </a:r>
          </a:p>
          <a:p>
            <a:r>
              <a:rPr lang="en-US" dirty="0" smtClean="0"/>
              <a:t>Validates other books and prophets</a:t>
            </a:r>
          </a:p>
          <a:p>
            <a:r>
              <a:rPr lang="en-US" dirty="0" smtClean="0"/>
              <a:t>Prophecies - </a:t>
            </a:r>
            <a:r>
              <a:rPr lang="en-US" i="1" dirty="0" smtClean="0"/>
              <a:t>transportation, pharaoh’s body </a:t>
            </a:r>
            <a:endParaRPr lang="en-US" dirty="0" smtClean="0"/>
          </a:p>
          <a:p>
            <a:r>
              <a:rPr lang="en-US" dirty="0" smtClean="0"/>
              <a:t>Science – </a:t>
            </a:r>
            <a:r>
              <a:rPr lang="en-US" i="1" dirty="0" smtClean="0"/>
              <a:t>concordance or conflict?</a:t>
            </a:r>
          </a:p>
        </p:txBody>
      </p:sp>
      <p:sp>
        <p:nvSpPr>
          <p:cNvPr id="26628" name="Content Placeholder 4"/>
          <p:cNvSpPr>
            <a:spLocks noGrp="1"/>
          </p:cNvSpPr>
          <p:nvPr>
            <p:ph sz="half" idx="2"/>
          </p:nvPr>
        </p:nvSpPr>
        <p:spPr>
          <a:xfrm>
            <a:off x="4876800" y="1941513"/>
            <a:ext cx="3660775" cy="4114800"/>
          </a:xfrm>
        </p:spPr>
        <p:txBody>
          <a:bodyPr/>
          <a:lstStyle/>
          <a:p>
            <a:endParaRPr lang="en-US" smtClean="0"/>
          </a:p>
        </p:txBody>
      </p:sp>
      <p:pic>
        <p:nvPicPr>
          <p:cNvPr id="26629" name="Picture 2"/>
          <p:cNvPicPr>
            <a:picLocks noChangeAspect="1" noChangeArrowheads="1"/>
          </p:cNvPicPr>
          <p:nvPr/>
        </p:nvPicPr>
        <p:blipFill>
          <a:blip r:embed="rId2" cstate="print"/>
          <a:srcRect/>
          <a:stretch>
            <a:fillRect/>
          </a:stretch>
        </p:blipFill>
        <p:spPr bwMode="auto">
          <a:xfrm>
            <a:off x="4495800" y="228600"/>
            <a:ext cx="4405313" cy="3162300"/>
          </a:xfrm>
          <a:prstGeom prst="rect">
            <a:avLst/>
          </a:prstGeom>
          <a:noFill/>
          <a:ln w="9525">
            <a:noFill/>
            <a:miter lim="800000"/>
            <a:headEnd/>
            <a:tailEnd/>
          </a:ln>
        </p:spPr>
      </p:pic>
      <p:sp>
        <p:nvSpPr>
          <p:cNvPr id="26630" name="AutoShape 7" descr="https://upload.wikimedia.org/wikipedia/commons/d/d1/Hira_ma%C4%9Faras%C4%B1.jpg"/>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457200"/>
            <a:ext cx="6096000" cy="647700"/>
          </a:xfrm>
        </p:spPr>
        <p:txBody>
          <a:bodyPr lIns="92075" tIns="46038" rIns="92075" bIns="46038" anchor="ctr" anchorCtr="1"/>
          <a:lstStyle/>
          <a:p>
            <a:r>
              <a:rPr lang="en-US" sz="3600" smtClean="0">
                <a:solidFill>
                  <a:srgbClr val="FF0000"/>
                </a:solidFill>
              </a:rPr>
              <a:t>Fundamental Beliefs</a:t>
            </a:r>
          </a:p>
        </p:txBody>
      </p:sp>
      <p:sp>
        <p:nvSpPr>
          <p:cNvPr id="31747" name="Rectangle 3"/>
          <p:cNvSpPr>
            <a:spLocks noGrp="1" noChangeArrowheads="1"/>
          </p:cNvSpPr>
          <p:nvPr>
            <p:ph type="body" idx="1"/>
          </p:nvPr>
        </p:nvSpPr>
        <p:spPr>
          <a:xfrm>
            <a:off x="466725" y="1447800"/>
            <a:ext cx="8208963" cy="4114800"/>
          </a:xfrm>
        </p:spPr>
        <p:txBody>
          <a:bodyPr lIns="92075" tIns="46038" rIns="92075" bIns="46038"/>
          <a:lstStyle/>
          <a:p>
            <a:r>
              <a:rPr lang="en-US" smtClean="0"/>
              <a:t>One God</a:t>
            </a:r>
          </a:p>
          <a:p>
            <a:r>
              <a:rPr lang="en-US" smtClean="0"/>
              <a:t>Angels</a:t>
            </a:r>
          </a:p>
          <a:p>
            <a:r>
              <a:rPr lang="en-US" smtClean="0"/>
              <a:t>All Prophets (more than 124,000)</a:t>
            </a:r>
          </a:p>
          <a:p>
            <a:r>
              <a:rPr lang="en-US" smtClean="0"/>
              <a:t>All revealed books (five known)</a:t>
            </a:r>
          </a:p>
          <a:p>
            <a:pPr marL="520700" lvl="1" indent="-63500">
              <a:buFont typeface="Wingdings" pitchFamily="2" charset="2"/>
              <a:buNone/>
            </a:pPr>
            <a:r>
              <a:rPr lang="en-US" smtClean="0">
                <a:solidFill>
                  <a:srgbClr val="FFFF00"/>
                </a:solidFill>
              </a:rPr>
              <a:t>Scrolls (Abraham), Torah (Moses), Psalms (David) Gospel (Jesus), Qur’an (Muhammad)</a:t>
            </a:r>
          </a:p>
          <a:p>
            <a:r>
              <a:rPr lang="en-US" smtClean="0"/>
              <a:t>Life after death (Heaven and Hell)</a:t>
            </a:r>
          </a:p>
        </p:txBody>
      </p:sp>
      <p:sp>
        <p:nvSpPr>
          <p:cNvPr id="29700" name="Line 4"/>
          <p:cNvSpPr>
            <a:spLocks noChangeShapeType="1"/>
          </p:cNvSpPr>
          <p:nvPr/>
        </p:nvSpPr>
        <p:spPr bwMode="auto">
          <a:xfrm>
            <a:off x="571500" y="1143000"/>
            <a:ext cx="8001000" cy="0"/>
          </a:xfrm>
          <a:prstGeom prst="line">
            <a:avLst/>
          </a:prstGeom>
          <a:noFill/>
          <a:ln w="12700">
            <a:solidFill>
              <a:schemeClr val="tx1"/>
            </a:solidFill>
            <a:round/>
            <a:headEnd type="none" w="sm" len="sm"/>
            <a:tailEnd type="none" w="sm" len="sm"/>
          </a:ln>
        </p:spPr>
        <p:txBody>
          <a:bodyPr wrap="none"/>
          <a:lstStyle/>
          <a:p>
            <a:endParaRPr lang="en-US"/>
          </a:p>
        </p:txBody>
      </p:sp>
      <p:sp>
        <p:nvSpPr>
          <p:cNvPr id="5" name="Date Placeholder 4"/>
          <p:cNvSpPr>
            <a:spLocks noGrp="1"/>
          </p:cNvSpPr>
          <p:nvPr>
            <p:ph type="dt" sz="quarter" idx="4294967295"/>
          </p:nvPr>
        </p:nvSpPr>
        <p:spPr/>
        <p:txBody>
          <a:bodyPr/>
          <a:lstStyle/>
          <a:p>
            <a:pPr>
              <a:defRPr/>
            </a:pPr>
            <a:fld id="{F51407A0-DF6B-4A14-A96E-6F394354CB44}" type="datetime1">
              <a:rPr lang="en-US"/>
              <a:pPr>
                <a:defRPr/>
              </a:pPr>
              <a:t>2/1/2017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10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17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7">
                                            <p:txEl>
                                              <p:pRg st="0" end="0"/>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31747">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 calcmode="lin" valueType="num">
                                      <p:cBhvr>
                                        <p:cTn id="15" dur="10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17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47">
                                            <p:txEl>
                                              <p:pRg st="1" end="1"/>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31747">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47">
                                            <p:txEl>
                                              <p:pRg st="2" end="2"/>
                                            </p:txEl>
                                          </p:spTgt>
                                        </p:tgtEl>
                                        <p:attrNameLst>
                                          <p:attrName>style.visibility</p:attrName>
                                        </p:attrNameLst>
                                      </p:cBhvr>
                                      <p:to>
                                        <p:strVal val="visible"/>
                                      </p:to>
                                    </p:set>
                                    <p:anim calcmode="lin" valueType="num">
                                      <p:cBhvr>
                                        <p:cTn id="23" dur="10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174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17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47">
                                            <p:txEl>
                                              <p:pRg st="2" end="2"/>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31747">
                                            <p:txEl>
                                              <p:pRg st="2" end="2"/>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 calcmode="lin" valueType="num">
                                      <p:cBhvr>
                                        <p:cTn id="31" dur="10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174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17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1747">
                                            <p:txEl>
                                              <p:pRg st="3" end="3"/>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31747">
                                            <p:txEl>
                                              <p:pRg st="3" end="3"/>
                                            </p:txEl>
                                          </p:spTgt>
                                        </p:tgtEl>
                                        <p:attrNameLst>
                                          <p:attrName>ppt_c</p:attrName>
                                        </p:attrNameLst>
                                      </p:cBhvr>
                                      <p:to>
                                        <a:schemeClr val="folHlink"/>
                                      </p:to>
                                    </p:animClr>
                                  </p:subTnLst>
                                </p:cTn>
                              </p:par>
                              <p:par>
                                <p:cTn id="35" presetID="15" presetClass="entr" presetSubtype="0" fill="hold" grpId="0" nodeType="withEffect">
                                  <p:stCondLst>
                                    <p:cond delay="0"/>
                                  </p:stCondLst>
                                  <p:childTnLst>
                                    <p:set>
                                      <p:cBhvr>
                                        <p:cTn id="36" dur="1" fill="hold">
                                          <p:stCondLst>
                                            <p:cond delay="0"/>
                                          </p:stCondLst>
                                        </p:cTn>
                                        <p:tgtEl>
                                          <p:spTgt spid="31747">
                                            <p:txEl>
                                              <p:pRg st="4" end="4"/>
                                            </p:txEl>
                                          </p:spTgt>
                                        </p:tgtEl>
                                        <p:attrNameLst>
                                          <p:attrName>style.visibility</p:attrName>
                                        </p:attrNameLst>
                                      </p:cBhvr>
                                      <p:to>
                                        <p:strVal val="visible"/>
                                      </p:to>
                                    </p:set>
                                    <p:anim calcmode="lin" valueType="num">
                                      <p:cBhvr>
                                        <p:cTn id="37" dur="10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1747">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174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747">
                                            <p:txEl>
                                              <p:pRg st="4" end="4"/>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31747">
                                            <p:txEl>
                                              <p:pRg st="4" end="4"/>
                                            </p:txEl>
                                          </p:spTgt>
                                        </p:tgtEl>
                                        <p:attrNameLst>
                                          <p:attrName>ppt_c</p:attrName>
                                        </p:attrNameLst>
                                      </p:cBhvr>
                                      <p:to>
                                        <a:schemeClr val="folHlink"/>
                                      </p:to>
                                    </p:animClr>
                                  </p:sub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31747">
                                            <p:txEl>
                                              <p:pRg st="5" end="5"/>
                                            </p:txEl>
                                          </p:spTgt>
                                        </p:tgtEl>
                                        <p:attrNameLst>
                                          <p:attrName>style.visibility</p:attrName>
                                        </p:attrNameLst>
                                      </p:cBhvr>
                                      <p:to>
                                        <p:strVal val="visible"/>
                                      </p:to>
                                    </p:set>
                                    <p:anim calcmode="lin" valueType="num">
                                      <p:cBhvr>
                                        <p:cTn id="45" dur="10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1747">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174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1747">
                                            <p:txEl>
                                              <p:pRg st="5" end="5"/>
                                            </p:txEl>
                                          </p:spTgt>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31747">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2413" y="457200"/>
            <a:ext cx="8637587" cy="762000"/>
          </a:xfrm>
        </p:spPr>
        <p:txBody>
          <a:bodyPr lIns="92075" tIns="46038" rIns="92075" bIns="46038" anchor="ctr" anchorCtr="1"/>
          <a:lstStyle/>
          <a:p>
            <a:pPr algn="ctr"/>
            <a:r>
              <a:rPr lang="en-US" sz="3600" smtClean="0">
                <a:solidFill>
                  <a:srgbClr val="FF0000"/>
                </a:solidFill>
              </a:rPr>
              <a:t>Fundamental Practices (Five Pillars)</a:t>
            </a:r>
          </a:p>
        </p:txBody>
      </p:sp>
      <p:sp>
        <p:nvSpPr>
          <p:cNvPr id="33795" name="Rectangle 3"/>
          <p:cNvSpPr>
            <a:spLocks noGrp="1" noChangeArrowheads="1"/>
          </p:cNvSpPr>
          <p:nvPr>
            <p:ph type="body" idx="1"/>
          </p:nvPr>
        </p:nvSpPr>
        <p:spPr>
          <a:xfrm>
            <a:off x="466725" y="1676400"/>
            <a:ext cx="8208963" cy="4114800"/>
          </a:xfrm>
        </p:spPr>
        <p:txBody>
          <a:bodyPr lIns="92075" tIns="46038" rIns="92075" bIns="46038"/>
          <a:lstStyle/>
          <a:p>
            <a:r>
              <a:rPr lang="en-US" sz="2800" smtClean="0">
                <a:solidFill>
                  <a:srgbClr val="FF0000"/>
                </a:solidFill>
              </a:rPr>
              <a:t>Affirmation</a:t>
            </a:r>
            <a:r>
              <a:rPr lang="en-US" sz="2800" smtClean="0"/>
              <a:t>: “There is only one God and Muhammad is His messenger” </a:t>
            </a:r>
            <a:r>
              <a:rPr lang="en-US" sz="2800" smtClean="0">
                <a:solidFill>
                  <a:srgbClr val="FFC000"/>
                </a:solidFill>
              </a:rPr>
              <a:t>(Kalima)</a:t>
            </a:r>
          </a:p>
          <a:p>
            <a:r>
              <a:rPr lang="en-US" sz="2800" smtClean="0">
                <a:solidFill>
                  <a:srgbClr val="FF0000"/>
                </a:solidFill>
              </a:rPr>
              <a:t>Prayer</a:t>
            </a:r>
            <a:r>
              <a:rPr lang="en-US" sz="2800" smtClean="0"/>
              <a:t>: Five daily prayers </a:t>
            </a:r>
            <a:r>
              <a:rPr lang="en-US" sz="2800" smtClean="0">
                <a:solidFill>
                  <a:srgbClr val="FFC000"/>
                </a:solidFill>
              </a:rPr>
              <a:t>(Namaz or Sal’at)</a:t>
            </a:r>
            <a:endParaRPr lang="en-US" sz="2800" smtClean="0"/>
          </a:p>
          <a:p>
            <a:r>
              <a:rPr lang="en-US" sz="2800" smtClean="0">
                <a:solidFill>
                  <a:srgbClr val="FF0000"/>
                </a:solidFill>
              </a:rPr>
              <a:t>Fasting</a:t>
            </a:r>
            <a:r>
              <a:rPr lang="en-US" sz="2800" smtClean="0"/>
              <a:t>: One month of daily fasting </a:t>
            </a:r>
            <a:r>
              <a:rPr lang="en-US" sz="2800" smtClean="0">
                <a:solidFill>
                  <a:srgbClr val="FFC000"/>
                </a:solidFill>
              </a:rPr>
              <a:t>(Ro’za, Ramadhan)</a:t>
            </a:r>
            <a:endParaRPr lang="en-US" sz="2800" smtClean="0"/>
          </a:p>
          <a:p>
            <a:r>
              <a:rPr lang="en-US" sz="2800" smtClean="0">
                <a:solidFill>
                  <a:srgbClr val="FF0000"/>
                </a:solidFill>
              </a:rPr>
              <a:t>Charity</a:t>
            </a:r>
            <a:r>
              <a:rPr lang="en-US" sz="2800" smtClean="0"/>
              <a:t>: A 2.5% levy on annual savings (wealth) to help poor and needy </a:t>
            </a:r>
            <a:r>
              <a:rPr lang="en-US" sz="2800" smtClean="0">
                <a:solidFill>
                  <a:srgbClr val="FFC000"/>
                </a:solidFill>
              </a:rPr>
              <a:t>(Zak’aat)</a:t>
            </a:r>
            <a:endParaRPr lang="en-US" sz="2800" smtClean="0"/>
          </a:p>
          <a:p>
            <a:r>
              <a:rPr lang="en-US" sz="2800" smtClean="0">
                <a:solidFill>
                  <a:srgbClr val="FF0000"/>
                </a:solidFill>
              </a:rPr>
              <a:t>Pilgrimage</a:t>
            </a:r>
            <a:r>
              <a:rPr lang="en-US" sz="2800" smtClean="0"/>
              <a:t>: Pilgrimage to Mecca once in a lifetime after fulfilling other obligations </a:t>
            </a:r>
            <a:r>
              <a:rPr lang="en-US" sz="2800" smtClean="0">
                <a:solidFill>
                  <a:srgbClr val="FFC000"/>
                </a:solidFill>
              </a:rPr>
              <a:t>(Hajj)</a:t>
            </a:r>
            <a:endParaRPr lang="en-US" sz="2800" smtClean="0"/>
          </a:p>
        </p:txBody>
      </p:sp>
      <p:sp>
        <p:nvSpPr>
          <p:cNvPr id="30724" name="Line 4"/>
          <p:cNvSpPr>
            <a:spLocks noChangeShapeType="1"/>
          </p:cNvSpPr>
          <p:nvPr/>
        </p:nvSpPr>
        <p:spPr bwMode="auto">
          <a:xfrm>
            <a:off x="571500" y="1219200"/>
            <a:ext cx="8001000" cy="0"/>
          </a:xfrm>
          <a:prstGeom prst="line">
            <a:avLst/>
          </a:prstGeom>
          <a:noFill/>
          <a:ln w="12700">
            <a:solidFill>
              <a:schemeClr val="tx1"/>
            </a:solidFill>
            <a:round/>
            <a:headEnd type="none" w="sm" len="sm"/>
            <a:tailEnd type="none" w="sm" len="sm"/>
          </a:ln>
        </p:spPr>
        <p:txBody>
          <a:bodyPr wrap="none"/>
          <a:lstStyle/>
          <a:p>
            <a:endParaRPr lang="en-US"/>
          </a:p>
        </p:txBody>
      </p:sp>
      <p:sp>
        <p:nvSpPr>
          <p:cNvPr id="5" name="Date Placeholder 4"/>
          <p:cNvSpPr>
            <a:spLocks noGrp="1"/>
          </p:cNvSpPr>
          <p:nvPr>
            <p:ph type="dt" sz="quarter" idx="4294967295"/>
          </p:nvPr>
        </p:nvSpPr>
        <p:spPr>
          <a:xfrm>
            <a:off x="3433763" y="6324600"/>
            <a:ext cx="1905000" cy="457200"/>
          </a:xfrm>
        </p:spPr>
        <p:txBody>
          <a:bodyPr/>
          <a:lstStyle/>
          <a:p>
            <a:pPr>
              <a:defRPr/>
            </a:pPr>
            <a:fld id="{0F3DC535-BDBF-48DF-8015-CC2AD244B32E}" type="datetime1">
              <a:rPr lang="en-US"/>
              <a:pPr>
                <a:defRPr/>
              </a:pPr>
              <a:t>2/1/2017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3795">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p:cTn id="13"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3795">
                                            <p:txEl>
                                              <p:pRg st="1" end="1"/>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3795">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p:cTn id="19"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3795">
                                            <p:txEl>
                                              <p:pRg st="2" end="2"/>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3795">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p:cTn id="25"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3795">
                                            <p:txEl>
                                              <p:pRg st="3" end="3"/>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3795">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p:cTn id="31" dur="5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3795">
                                            <p:txEl>
                                              <p:pRg st="4" end="4"/>
                                            </p:txEl>
                                          </p:spTgt>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33795">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6"/>
          <p:cNvSpPr>
            <a:spLocks noGrp="1"/>
          </p:cNvSpPr>
          <p:nvPr>
            <p:ph type="title"/>
          </p:nvPr>
        </p:nvSpPr>
        <p:spPr>
          <a:xfrm>
            <a:off x="304800" y="573088"/>
            <a:ext cx="8637588" cy="646112"/>
          </a:xfrm>
        </p:spPr>
        <p:txBody>
          <a:bodyPr/>
          <a:lstStyle/>
          <a:p>
            <a:r>
              <a:rPr lang="en-US" sz="3600" smtClean="0"/>
              <a:t>Life as a Muslim – a communal faith</a:t>
            </a:r>
          </a:p>
        </p:txBody>
      </p:sp>
      <p:sp>
        <p:nvSpPr>
          <p:cNvPr id="31747" name="Content Placeholder 7"/>
          <p:cNvSpPr>
            <a:spLocks noGrp="1"/>
          </p:cNvSpPr>
          <p:nvPr>
            <p:ph idx="1"/>
          </p:nvPr>
        </p:nvSpPr>
        <p:spPr>
          <a:xfrm>
            <a:off x="228600" y="1600200"/>
            <a:ext cx="8686800" cy="4456113"/>
          </a:xfrm>
        </p:spPr>
        <p:txBody>
          <a:bodyPr/>
          <a:lstStyle/>
          <a:p>
            <a:r>
              <a:rPr lang="en-US" smtClean="0"/>
              <a:t>Birth – male circumcision</a:t>
            </a:r>
          </a:p>
          <a:p>
            <a:r>
              <a:rPr lang="en-US" smtClean="0"/>
              <a:t>Adulthood – Premarital sex, intoxicants, gambling</a:t>
            </a:r>
          </a:p>
          <a:p>
            <a:r>
              <a:rPr lang="en-US" smtClean="0"/>
              <a:t>Marriage – Free will, People of the book</a:t>
            </a:r>
          </a:p>
          <a:p>
            <a:r>
              <a:rPr lang="en-US" smtClean="0"/>
              <a:t>Food rules – Pork, alcohol, dead animal, etc.</a:t>
            </a:r>
          </a:p>
          <a:p>
            <a:r>
              <a:rPr lang="en-US" smtClean="0"/>
              <a:t>Forgiveness – God’s grace, faith plus actions</a:t>
            </a:r>
          </a:p>
          <a:p>
            <a:endParaRPr lang="en-US" smtClean="0"/>
          </a:p>
          <a:p>
            <a:endParaRPr lang="en-US" smtClean="0"/>
          </a:p>
          <a:p>
            <a:endParaRPr lang="en-US" smtClean="0"/>
          </a:p>
        </p:txBody>
      </p:sp>
      <p:sp>
        <p:nvSpPr>
          <p:cNvPr id="5" name="Date Placeholder 4"/>
          <p:cNvSpPr>
            <a:spLocks noGrp="1"/>
          </p:cNvSpPr>
          <p:nvPr>
            <p:ph type="dt" sz="quarter" idx="4294967295"/>
          </p:nvPr>
        </p:nvSpPr>
        <p:spPr>
          <a:xfrm>
            <a:off x="0" y="6343650"/>
            <a:ext cx="1905000" cy="457200"/>
          </a:xfrm>
        </p:spPr>
        <p:txBody>
          <a:bodyPr/>
          <a:lstStyle/>
          <a:p>
            <a:pPr>
              <a:defRPr/>
            </a:pPr>
            <a:fld id="{ED7A1A16-CF4D-4277-AC94-CB075EBFAB8A}" type="datetime1">
              <a:rPr lang="en-US" smtClean="0"/>
              <a:pPr>
                <a:defRPr/>
              </a:pPr>
              <a:t>2/1/2017</a:t>
            </a:fld>
            <a:endParaRPr lang="en-US" dirty="0"/>
          </a:p>
        </p:txBody>
      </p:sp>
      <p:sp>
        <p:nvSpPr>
          <p:cNvPr id="6" name="Footer Placeholder 5"/>
          <p:cNvSpPr>
            <a:spLocks noGrp="1"/>
          </p:cNvSpPr>
          <p:nvPr>
            <p:ph type="ftr" sz="quarter" idx="4294967295"/>
          </p:nvPr>
        </p:nvSpPr>
        <p:spPr>
          <a:xfrm>
            <a:off x="6248400" y="6343650"/>
            <a:ext cx="2895600" cy="457200"/>
          </a:xfrm>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7" name="Rectangle 5"/>
          <p:cNvSpPr>
            <a:spLocks noChangeArrowheads="1"/>
          </p:cNvSpPr>
          <p:nvPr/>
        </p:nvSpPr>
        <p:spPr bwMode="auto">
          <a:xfrm>
            <a:off x="1027113" y="3114675"/>
            <a:ext cx="7092950" cy="1138773"/>
          </a:xfrm>
          <a:prstGeom prst="rect">
            <a:avLst/>
          </a:prstGeom>
          <a:noFill/>
          <a:ln w="9525">
            <a:noFill/>
            <a:miter lim="800000"/>
            <a:headEnd/>
            <a:tailEnd/>
          </a:ln>
        </p:spPr>
        <p:txBody>
          <a:bodyPr>
            <a:spAutoFit/>
          </a:bodyPr>
          <a:lstStyle/>
          <a:p>
            <a:pPr algn="ctr"/>
            <a:r>
              <a:rPr lang="en-US" dirty="0" smtClean="0">
                <a:solidFill>
                  <a:srgbClr val="FFFFFF"/>
                </a:solidFill>
                <a:latin typeface="Optima"/>
                <a:ea typeface="Optima"/>
                <a:cs typeface="Optima"/>
              </a:rPr>
              <a:t>Extremists </a:t>
            </a:r>
          </a:p>
          <a:p>
            <a:pPr algn="ctr"/>
            <a:endParaRPr lang="en-US" dirty="0" smtClean="0">
              <a:solidFill>
                <a:srgbClr val="FFFFFF"/>
              </a:solidFill>
              <a:latin typeface="Optima"/>
              <a:ea typeface="Optima"/>
              <a:cs typeface="Optima"/>
            </a:endParaRPr>
          </a:p>
          <a:p>
            <a:pPr algn="ctr"/>
            <a:r>
              <a:rPr lang="en-US" sz="2000" i="1" dirty="0" smtClean="0">
                <a:solidFill>
                  <a:srgbClr val="FFFFFF"/>
                </a:solidFill>
                <a:latin typeface="Optima"/>
                <a:ea typeface="Optima"/>
                <a:cs typeface="Optima"/>
              </a:rPr>
              <a:t>VENOM – Violent Extremism in the Name of Muslims</a:t>
            </a:r>
            <a:endParaRPr lang="en-US" sz="2000" i="1" dirty="0">
              <a:solidFill>
                <a:srgbClr val="FFFFFF"/>
              </a:solidFill>
              <a:latin typeface="Optima"/>
              <a:ea typeface="Optima"/>
              <a:cs typeface="Optima"/>
            </a:endParaRP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Islam’s Greeting of Peace</a:t>
            </a:r>
          </a:p>
        </p:txBody>
      </p:sp>
      <p:pic>
        <p:nvPicPr>
          <p:cNvPr id="9219" name="Content Placeholder 3"/>
          <p:cNvPicPr>
            <a:picLocks noGrp="1" noChangeAspect="1"/>
          </p:cNvPicPr>
          <p:nvPr>
            <p:ph idx="1"/>
          </p:nvPr>
        </p:nvPicPr>
        <p:blipFill>
          <a:blip r:embed="rId2" cstate="print"/>
          <a:srcRect t="13486" b="13486"/>
          <a:stretch>
            <a:fillRect/>
          </a:stretch>
        </p:blipFill>
        <p:spPr>
          <a:xfrm>
            <a:off x="328613" y="1828800"/>
            <a:ext cx="8208962" cy="4114800"/>
          </a:xfrm>
        </p:spPr>
      </p:pic>
      <p:pic>
        <p:nvPicPr>
          <p:cNvPr id="5" name="Picture 4"/>
          <p:cNvPicPr>
            <a:picLocks noChangeAspect="1"/>
          </p:cNvPicPr>
          <p:nvPr/>
        </p:nvPicPr>
        <p:blipFill>
          <a:blip r:embed="rId3" cstate="print"/>
          <a:srcRect/>
          <a:stretch>
            <a:fillRect/>
          </a:stretch>
        </p:blipFill>
        <p:spPr bwMode="auto">
          <a:xfrm>
            <a:off x="990600" y="1981200"/>
            <a:ext cx="6350000" cy="3937000"/>
          </a:xfrm>
          <a:prstGeom prst="rect">
            <a:avLst/>
          </a:prstGeom>
          <a:noFill/>
          <a:ln w="9525">
            <a:noFill/>
            <a:miter lim="800000"/>
            <a:headEnd/>
            <a:tailEnd/>
          </a:ln>
        </p:spPr>
      </p:pic>
      <p:sp>
        <p:nvSpPr>
          <p:cNvPr id="6" name="Title 1"/>
          <p:cNvSpPr txBox="1">
            <a:spLocks/>
          </p:cNvSpPr>
          <p:nvPr/>
        </p:nvSpPr>
        <p:spPr bwMode="auto">
          <a:xfrm>
            <a:off x="469900" y="6019800"/>
            <a:ext cx="8637588" cy="762000"/>
          </a:xfrm>
          <a:prstGeom prst="rect">
            <a:avLst/>
          </a:prstGeom>
          <a:noFill/>
          <a:ln w="9525">
            <a:noFill/>
            <a:miter lim="800000"/>
            <a:headEnd/>
            <a:tailEnd/>
          </a:ln>
        </p:spPr>
        <p:txBody>
          <a:bodyPr anchor="b">
            <a:spAutoFit/>
          </a:bodyPr>
          <a:lstStyle/>
          <a:p>
            <a:pPr eaLnBrk="0" hangingPunct="0">
              <a:defRPr/>
            </a:pPr>
            <a:r>
              <a:rPr lang="en-US" sz="4400" i="1" kern="0" dirty="0" err="1">
                <a:solidFill>
                  <a:schemeClr val="tx2"/>
                </a:solidFill>
                <a:latin typeface="+mj-lt"/>
                <a:ea typeface="+mj-ea"/>
                <a:cs typeface="+mj-cs"/>
              </a:rPr>
              <a:t>Assalamo</a:t>
            </a:r>
            <a:r>
              <a:rPr lang="en-US" sz="4400" i="1" kern="0" dirty="0">
                <a:solidFill>
                  <a:schemeClr val="tx2"/>
                </a:solidFill>
                <a:latin typeface="+mj-lt"/>
                <a:ea typeface="+mj-ea"/>
                <a:cs typeface="+mj-cs"/>
              </a:rPr>
              <a:t> </a:t>
            </a:r>
            <a:r>
              <a:rPr lang="en-US" sz="4400" i="1" kern="0" dirty="0" err="1">
                <a:solidFill>
                  <a:schemeClr val="tx2"/>
                </a:solidFill>
                <a:latin typeface="+mj-lt"/>
                <a:ea typeface="+mj-ea"/>
                <a:cs typeface="+mj-cs"/>
              </a:rPr>
              <a:t>Alaikum</a:t>
            </a:r>
            <a:r>
              <a:rPr lang="en-US" sz="4400" kern="0" dirty="0">
                <a:solidFill>
                  <a:schemeClr val="tx2"/>
                </a:solidFill>
                <a:latin typeface="+mj-lt"/>
                <a:ea typeface="+mj-ea"/>
                <a:cs typeface="+mj-cs"/>
              </a:rPr>
              <a:t> or </a:t>
            </a:r>
            <a:r>
              <a:rPr lang="en-US" sz="4400" i="1" kern="0" dirty="0">
                <a:solidFill>
                  <a:schemeClr val="tx2"/>
                </a:solidFill>
                <a:latin typeface="+mj-lt"/>
                <a:ea typeface="+mj-ea"/>
                <a:cs typeface="+mj-cs"/>
              </a:rPr>
              <a:t>Salam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17500" y="714872"/>
            <a:ext cx="8637588" cy="769441"/>
          </a:xfrm>
        </p:spPr>
        <p:txBody>
          <a:bodyPr/>
          <a:lstStyle/>
          <a:p>
            <a:r>
              <a:rPr lang="en-US" dirty="0" smtClean="0"/>
              <a:t>Terrorism in the name of Religion</a:t>
            </a:r>
          </a:p>
        </p:txBody>
      </p:sp>
      <p:sp>
        <p:nvSpPr>
          <p:cNvPr id="3" name="Content Placeholder 2"/>
          <p:cNvSpPr>
            <a:spLocks noGrp="1"/>
          </p:cNvSpPr>
          <p:nvPr>
            <p:ph idx="1"/>
          </p:nvPr>
        </p:nvSpPr>
        <p:spPr>
          <a:xfrm>
            <a:off x="609600" y="1828800"/>
            <a:ext cx="7077075" cy="3992563"/>
          </a:xfrm>
        </p:spPr>
        <p:txBody>
          <a:bodyPr/>
          <a:lstStyle/>
          <a:p>
            <a:pPr>
              <a:defRPr/>
            </a:pPr>
            <a:r>
              <a:rPr lang="en-US" sz="2200" dirty="0" smtClean="0">
                <a:solidFill>
                  <a:srgbClr val="FFFFFF"/>
                </a:solidFill>
              </a:rPr>
              <a:t>In recent months and years, </a:t>
            </a:r>
            <a:r>
              <a:rPr lang="en-US" sz="2200" dirty="0">
                <a:solidFill>
                  <a:srgbClr val="FFFFFF"/>
                </a:solidFill>
              </a:rPr>
              <a:t>ISIS terrorists </a:t>
            </a:r>
            <a:r>
              <a:rPr lang="en-US" sz="2200" dirty="0" smtClean="0">
                <a:solidFill>
                  <a:srgbClr val="FFFFFF"/>
                </a:solidFill>
              </a:rPr>
              <a:t>have attacked numerous innocent citizens in France, Lebanon, Belgium, Libya, Syria, Pakistan, Nigeria, Iraq, etc. </a:t>
            </a:r>
          </a:p>
          <a:p>
            <a:pPr marL="0" indent="0">
              <a:buFont typeface="Wingdings" pitchFamily="2" charset="2"/>
              <a:buNone/>
              <a:defRPr/>
            </a:pPr>
            <a:r>
              <a:rPr lang="en-US" dirty="0" smtClean="0">
                <a:solidFill>
                  <a:srgbClr val="FFFFFF"/>
                </a:solidFill>
              </a:rPr>
              <a:t>.</a:t>
            </a:r>
            <a:endParaRPr lang="en-US" dirty="0">
              <a:solidFill>
                <a:srgbClr val="FFFFFF"/>
              </a:solidFill>
            </a:endParaRPr>
          </a:p>
        </p:txBody>
      </p:sp>
      <p:pic>
        <p:nvPicPr>
          <p:cNvPr id="32772" name="Picture 3" descr="2015-11-14T130228Z_15_LYNXNPEBAD01D_RTROPTP_2_FRANCE-SHOOTING.jpg"/>
          <p:cNvPicPr>
            <a:picLocks noChangeAspect="1"/>
          </p:cNvPicPr>
          <p:nvPr/>
        </p:nvPicPr>
        <p:blipFill>
          <a:blip r:embed="rId2" cstate="print"/>
          <a:srcRect/>
          <a:stretch>
            <a:fillRect/>
          </a:stretch>
        </p:blipFill>
        <p:spPr bwMode="auto">
          <a:xfrm>
            <a:off x="898525" y="3429000"/>
            <a:ext cx="3810000" cy="2540000"/>
          </a:xfrm>
          <a:prstGeom prst="rect">
            <a:avLst/>
          </a:prstGeom>
          <a:noFill/>
          <a:ln w="9525">
            <a:noFill/>
            <a:miter lim="800000"/>
            <a:headEnd/>
            <a:tailEnd/>
          </a:ln>
        </p:spPr>
      </p:pic>
      <p:pic>
        <p:nvPicPr>
          <p:cNvPr id="32773" name="Picture 4" descr="419293_img650x420_img650x420_crop.jpg"/>
          <p:cNvPicPr>
            <a:picLocks noChangeAspect="1"/>
          </p:cNvPicPr>
          <p:nvPr/>
        </p:nvPicPr>
        <p:blipFill>
          <a:blip r:embed="rId3" cstate="print"/>
          <a:srcRect/>
          <a:stretch>
            <a:fillRect/>
          </a:stretch>
        </p:blipFill>
        <p:spPr bwMode="auto">
          <a:xfrm>
            <a:off x="4830763" y="3429000"/>
            <a:ext cx="3914775" cy="252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San Bernardino Shooters</a:t>
            </a:r>
          </a:p>
        </p:txBody>
      </p:sp>
      <p:pic>
        <p:nvPicPr>
          <p:cNvPr id="33795" name="Content Placeholder 3"/>
          <p:cNvPicPr>
            <a:picLocks noGrp="1" noChangeAspect="1"/>
          </p:cNvPicPr>
          <p:nvPr>
            <p:ph idx="1"/>
          </p:nvPr>
        </p:nvPicPr>
        <p:blipFill>
          <a:blip r:embed="rId2" cstate="print"/>
          <a:srcRect t="404" b="404"/>
          <a:stretch>
            <a:fillRect/>
          </a:stretch>
        </p:blipFill>
        <p:spPr>
          <a:xfrm>
            <a:off x="1781175" y="2133600"/>
            <a:ext cx="7077075" cy="39925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“I am Fed Up”</a:t>
            </a:r>
          </a:p>
        </p:txBody>
      </p:sp>
      <p:pic>
        <p:nvPicPr>
          <p:cNvPr id="4" name="Content Placeholder 3" descr="12799407_1047749778629061_5263523987161463935_n.jpg"/>
          <p:cNvPicPr>
            <a:picLocks noGrp="1" noChangeAspect="1"/>
          </p:cNvPicPr>
          <p:nvPr>
            <p:ph idx="1"/>
          </p:nvPr>
        </p:nvPicPr>
        <p:blipFill>
          <a:blip r:embed="rId2" cstate="print"/>
          <a:srcRect l="4279" r="4279"/>
          <a:stretch>
            <a:fillRect/>
          </a:stretch>
        </p:blipFill>
        <p:spPr/>
      </p:pic>
      <p:pic>
        <p:nvPicPr>
          <p:cNvPr id="5" name="Picture 4" descr="12919763_1700470140208573_2075783274224569437_n.jpg"/>
          <p:cNvPicPr>
            <a:picLocks noChangeAspect="1"/>
          </p:cNvPicPr>
          <p:nvPr/>
        </p:nvPicPr>
        <p:blipFill>
          <a:blip r:embed="rId3" cstate="print"/>
          <a:srcRect/>
          <a:stretch>
            <a:fillRect/>
          </a:stretch>
        </p:blipFill>
        <p:spPr bwMode="auto">
          <a:xfrm>
            <a:off x="87313" y="1958975"/>
            <a:ext cx="6437312" cy="6435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ISIS attacks Muslims</a:t>
            </a:r>
          </a:p>
        </p:txBody>
      </p:sp>
      <p:sp>
        <p:nvSpPr>
          <p:cNvPr id="35843" name="Content Placeholder 2"/>
          <p:cNvSpPr>
            <a:spLocks noGrp="1"/>
          </p:cNvSpPr>
          <p:nvPr>
            <p:ph idx="1"/>
          </p:nvPr>
        </p:nvSpPr>
        <p:spPr/>
        <p:txBody>
          <a:bodyPr/>
          <a:lstStyle/>
          <a:p>
            <a:r>
              <a:rPr lang="en-US" sz="2500" smtClean="0">
                <a:solidFill>
                  <a:srgbClr val="FFFFFF"/>
                </a:solidFill>
              </a:rPr>
              <a:t>ISIS is determined to take out anyone who dares to disagree with it’s worldview. </a:t>
            </a:r>
          </a:p>
          <a:p>
            <a:endParaRPr lang="en-US" sz="2500" smtClean="0">
              <a:solidFill>
                <a:srgbClr val="FFFFFF"/>
              </a:solidFill>
            </a:endParaRPr>
          </a:p>
          <a:p>
            <a:r>
              <a:rPr lang="en-US" sz="2500" smtClean="0">
                <a:solidFill>
                  <a:srgbClr val="FFFFFF"/>
                </a:solidFill>
              </a:rPr>
              <a:t>Its members have slaughtered Yazidis and Christians, </a:t>
            </a:r>
            <a:r>
              <a:rPr lang="en-US" sz="2500" b="1" smtClean="0">
                <a:solidFill>
                  <a:srgbClr val="FFFFFF"/>
                </a:solidFill>
              </a:rPr>
              <a:t>but the vast majority of its victims have been Muslims who refuse to acknowledge its authority.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All Terrorists Preferentially Target Muslims</a:t>
            </a:r>
            <a:endParaRPr lang="en-US" dirty="0"/>
          </a:p>
        </p:txBody>
      </p:sp>
      <p:sp>
        <p:nvSpPr>
          <p:cNvPr id="36867" name="Content Placeholder 2"/>
          <p:cNvSpPr>
            <a:spLocks noGrp="1"/>
          </p:cNvSpPr>
          <p:nvPr>
            <p:ph idx="1"/>
          </p:nvPr>
        </p:nvSpPr>
        <p:spPr/>
        <p:txBody>
          <a:bodyPr/>
          <a:lstStyle/>
          <a:p>
            <a:r>
              <a:rPr lang="en-US" sz="2500" dirty="0" smtClean="0">
                <a:solidFill>
                  <a:srgbClr val="FFFFFF"/>
                </a:solidFill>
              </a:rPr>
              <a:t>The vast majority of the victims of the Taliban &amp; </a:t>
            </a:r>
            <a:r>
              <a:rPr lang="en-US" sz="2500" dirty="0" err="1" smtClean="0">
                <a:solidFill>
                  <a:srgbClr val="FFFFFF"/>
                </a:solidFill>
              </a:rPr>
              <a:t>Boko</a:t>
            </a:r>
            <a:r>
              <a:rPr lang="en-US" sz="2500" dirty="0" smtClean="0">
                <a:solidFill>
                  <a:srgbClr val="FFFFFF"/>
                </a:solidFill>
              </a:rPr>
              <a:t> </a:t>
            </a:r>
            <a:r>
              <a:rPr lang="en-US" sz="2500" dirty="0" err="1" smtClean="0">
                <a:solidFill>
                  <a:srgbClr val="FFFFFF"/>
                </a:solidFill>
              </a:rPr>
              <a:t>Haram</a:t>
            </a:r>
            <a:r>
              <a:rPr lang="en-US" sz="2500" dirty="0" smtClean="0">
                <a:solidFill>
                  <a:srgbClr val="FFFFFF"/>
                </a:solidFill>
              </a:rPr>
              <a:t> are also Muslims.</a:t>
            </a:r>
          </a:p>
          <a:p>
            <a:r>
              <a:rPr lang="en-US" sz="2500" dirty="0" smtClean="0">
                <a:solidFill>
                  <a:srgbClr val="FFFFFF"/>
                </a:solidFill>
              </a:rPr>
              <a:t>Hundreds of </a:t>
            </a:r>
            <a:r>
              <a:rPr lang="en-US" sz="2500" dirty="0" err="1" smtClean="0">
                <a:solidFill>
                  <a:srgbClr val="FFFFFF"/>
                </a:solidFill>
              </a:rPr>
              <a:t>Shia</a:t>
            </a:r>
            <a:r>
              <a:rPr lang="en-US" sz="2500" dirty="0" smtClean="0">
                <a:solidFill>
                  <a:srgbClr val="FFFFFF"/>
                </a:solidFill>
              </a:rPr>
              <a:t> Muslims have been killed just in the last few years. </a:t>
            </a:r>
          </a:p>
          <a:p>
            <a:r>
              <a:rPr lang="en-US" sz="2500" dirty="0" smtClean="0">
                <a:solidFill>
                  <a:srgbClr val="FFFFFF"/>
                </a:solidFill>
              </a:rPr>
              <a:t>And hundreds of </a:t>
            </a:r>
            <a:r>
              <a:rPr lang="en-US" sz="2500" dirty="0" err="1" smtClean="0">
                <a:solidFill>
                  <a:srgbClr val="FFFFFF"/>
                </a:solidFill>
              </a:rPr>
              <a:t>Ahmadi</a:t>
            </a:r>
            <a:r>
              <a:rPr lang="en-US" sz="2500" dirty="0" smtClean="0">
                <a:solidFill>
                  <a:srgbClr val="FFFFFF"/>
                </a:solidFill>
              </a:rPr>
              <a:t> Muslims in Pakistan, Indonesia, Bangladesh, Afghanistan and even in America.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Muslims HATE ISIS!</a:t>
            </a:r>
          </a:p>
        </p:txBody>
      </p:sp>
      <p:pic>
        <p:nvPicPr>
          <p:cNvPr id="37891" name="Content Placeholder 3" descr="FT_15.11.17_isis_views.png"/>
          <p:cNvPicPr>
            <a:picLocks noGrp="1" noChangeAspect="1"/>
          </p:cNvPicPr>
          <p:nvPr>
            <p:ph idx="1"/>
          </p:nvPr>
        </p:nvPicPr>
        <p:blipFill>
          <a:blip r:embed="rId2" cstate="print"/>
          <a:srcRect l="-88660" r="-88660"/>
          <a:stretch>
            <a:fillRect/>
          </a:stretch>
        </p:blipFill>
        <p:spPr>
          <a:xfrm>
            <a:off x="-2824163" y="609600"/>
            <a:ext cx="10139363" cy="5721350"/>
          </a:xfrm>
        </p:spPr>
      </p:pic>
      <p:sp>
        <p:nvSpPr>
          <p:cNvPr id="37892" name="TextBox 4"/>
          <p:cNvSpPr txBox="1">
            <a:spLocks noChangeArrowheads="1"/>
          </p:cNvSpPr>
          <p:nvPr/>
        </p:nvSpPr>
        <p:spPr bwMode="auto">
          <a:xfrm>
            <a:off x="4568825" y="2160588"/>
            <a:ext cx="3941763" cy="2786062"/>
          </a:xfrm>
          <a:prstGeom prst="rect">
            <a:avLst/>
          </a:prstGeom>
          <a:noFill/>
          <a:ln w="9525">
            <a:noFill/>
            <a:miter lim="800000"/>
            <a:headEnd/>
            <a:tailEnd/>
          </a:ln>
        </p:spPr>
        <p:txBody>
          <a:bodyPr>
            <a:spAutoFit/>
          </a:bodyPr>
          <a:lstStyle/>
          <a:p>
            <a:r>
              <a:rPr lang="en-US" sz="2500">
                <a:solidFill>
                  <a:srgbClr val="FFFFFF"/>
                </a:solidFill>
              </a:rPr>
              <a:t>It is therefore dishonest when some anti-Islam critics keep doggedly associating the faith of us Muslims with the acts of our tormentors. </a:t>
            </a:r>
            <a:br>
              <a:rPr lang="en-US" sz="2500">
                <a:solidFill>
                  <a:srgbClr val="FFFFFF"/>
                </a:solidFill>
              </a:rPr>
            </a:br>
            <a:endParaRPr lang="en-US" sz="2500">
              <a:solidFill>
                <a:srgbClr val="FFFFFF"/>
              </a:solidFill>
            </a:endParaRPr>
          </a:p>
          <a:p>
            <a:endParaRPr lang="en-US" sz="25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Hmm….</a:t>
            </a:r>
          </a:p>
        </p:txBody>
      </p:sp>
      <p:sp>
        <p:nvSpPr>
          <p:cNvPr id="38915" name="Content Placeholder 2"/>
          <p:cNvSpPr>
            <a:spLocks noGrp="1"/>
          </p:cNvSpPr>
          <p:nvPr>
            <p:ph idx="1"/>
          </p:nvPr>
        </p:nvSpPr>
        <p:spPr/>
        <p:txBody>
          <a:bodyPr/>
          <a:lstStyle/>
          <a:p>
            <a:r>
              <a:rPr lang="en-US" smtClean="0">
                <a:solidFill>
                  <a:srgbClr val="FFFFFF"/>
                </a:solidFill>
              </a:rPr>
              <a:t>Are you saying these terrorists’ ideology is not to blame for their violence? </a:t>
            </a:r>
          </a:p>
          <a:p>
            <a:endParaRPr lang="en-US" smtClean="0">
              <a:solidFill>
                <a:srgbClr val="FFFFFF"/>
              </a:solidFill>
            </a:endParaRPr>
          </a:p>
          <a:p>
            <a:r>
              <a:rPr lang="en-US" smtClean="0">
                <a:solidFill>
                  <a:srgbClr val="FFFFFF"/>
                </a:solidFill>
              </a:rPr>
              <a:t>Are you being an apologist for ISLAM!!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400" smtClean="0"/>
              <a:t>Yes Ideology is to Blame!</a:t>
            </a:r>
          </a:p>
        </p:txBody>
      </p:sp>
      <p:sp>
        <p:nvSpPr>
          <p:cNvPr id="39939" name="Content Placeholder 2"/>
          <p:cNvSpPr>
            <a:spLocks noGrp="1"/>
          </p:cNvSpPr>
          <p:nvPr>
            <p:ph idx="1"/>
          </p:nvPr>
        </p:nvSpPr>
        <p:spPr/>
        <p:txBody>
          <a:bodyPr/>
          <a:lstStyle/>
          <a:p>
            <a:r>
              <a:rPr lang="en-US" sz="2600" smtClean="0">
                <a:solidFill>
                  <a:srgbClr val="FFFFFF"/>
                </a:solidFill>
              </a:rPr>
              <a:t>Yes, part of the motivation for religious extremism is rooted in perverted interpretation of scripture by radical extremists. </a:t>
            </a:r>
          </a:p>
          <a:p>
            <a:endParaRPr lang="en-US" sz="2600" smtClean="0">
              <a:solidFill>
                <a:srgbClr val="FFFFFF"/>
              </a:solidFill>
            </a:endParaRPr>
          </a:p>
          <a:p>
            <a:r>
              <a:rPr lang="en-US" sz="2600" smtClean="0">
                <a:solidFill>
                  <a:srgbClr val="FFFFFF"/>
                </a:solidFill>
              </a:rPr>
              <a:t>However, it is dishonest to label the vast majority of Muslims who reject such interpretations as non-devout or "nominal.”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8"/>
          <p:cNvSpPr>
            <a:spLocks noGrp="1"/>
          </p:cNvSpPr>
          <p:nvPr>
            <p:ph type="ctrTitle"/>
          </p:nvPr>
        </p:nvSpPr>
        <p:spPr>
          <a:xfrm>
            <a:off x="990600" y="1601788"/>
            <a:ext cx="7772400" cy="1446212"/>
          </a:xfrm>
        </p:spPr>
        <p:txBody>
          <a:bodyPr/>
          <a:lstStyle/>
          <a:p>
            <a:r>
              <a:rPr lang="en-US" smtClean="0"/>
              <a:t>Two Conflicting Views on Spread of Islam</a:t>
            </a:r>
          </a:p>
        </p:txBody>
      </p:sp>
      <p:sp>
        <p:nvSpPr>
          <p:cNvPr id="40963" name="Content Placeholder 9"/>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Islam’s Spread – View #1 (basis for violent extremism)</a:t>
            </a:r>
            <a:endParaRPr lang="en-US" dirty="0"/>
          </a:p>
        </p:txBody>
      </p:sp>
      <p:sp>
        <p:nvSpPr>
          <p:cNvPr id="3" name="Content Placeholder 2"/>
          <p:cNvSpPr>
            <a:spLocks noGrp="1"/>
          </p:cNvSpPr>
          <p:nvPr>
            <p:ph sz="half" idx="1"/>
          </p:nvPr>
        </p:nvSpPr>
        <p:spPr>
          <a:xfrm>
            <a:off x="328613" y="1752600"/>
            <a:ext cx="4027487" cy="4114800"/>
          </a:xfrm>
        </p:spPr>
        <p:txBody>
          <a:bodyPr>
            <a:normAutofit fontScale="62500" lnSpcReduction="20000"/>
          </a:bodyPr>
          <a:lstStyle/>
          <a:p>
            <a:pPr>
              <a:buFont typeface="Wingdings" pitchFamily="2" charset="2"/>
              <a:buNone/>
              <a:defRPr/>
            </a:pPr>
            <a:endParaRPr lang="en-US" dirty="0" smtClean="0"/>
          </a:p>
          <a:p>
            <a:pPr>
              <a:defRPr/>
            </a:pPr>
            <a:r>
              <a:rPr lang="en-US" dirty="0" smtClean="0"/>
              <a:t>When every method of persuasion (over 13 years of preaching) had failed, the Prophet (</a:t>
            </a:r>
            <a:r>
              <a:rPr lang="en-US" dirty="0" err="1" smtClean="0"/>
              <a:t>sa</a:t>
            </a:r>
            <a:r>
              <a:rPr lang="en-US" dirty="0" smtClean="0"/>
              <a:t>) took to the sword… that sword removed evil and mischief, the impurities of the heart and the filth of the soul. The sword did something more. It removed their blindness—they could see the light of truth—and it also cured them of their arrogance; arrogance which prevents people from accepting the truth… stiff necks and proud heads bowed with humility </a:t>
            </a:r>
          </a:p>
          <a:p>
            <a:pPr>
              <a:buFont typeface="Wingdings" pitchFamily="2" charset="2"/>
              <a:buNone/>
              <a:defRPr/>
            </a:pPr>
            <a:r>
              <a:rPr lang="en-US" dirty="0" smtClean="0"/>
              <a:t>-- </a:t>
            </a:r>
            <a:r>
              <a:rPr lang="en-US" i="1" dirty="0" err="1" smtClean="0"/>
              <a:t>Maulana</a:t>
            </a:r>
            <a:r>
              <a:rPr lang="en-US" i="1" dirty="0" smtClean="0"/>
              <a:t> </a:t>
            </a:r>
            <a:r>
              <a:rPr lang="en-US" i="1" dirty="0" err="1" smtClean="0"/>
              <a:t>Abul</a:t>
            </a:r>
            <a:r>
              <a:rPr lang="en-US" i="1" dirty="0" smtClean="0"/>
              <a:t> Ala </a:t>
            </a:r>
            <a:r>
              <a:rPr lang="en-US" i="1" dirty="0" err="1" smtClean="0"/>
              <a:t>Maududi</a:t>
            </a:r>
            <a:endParaRPr lang="en-US" dirty="0" smtClean="0"/>
          </a:p>
        </p:txBody>
      </p:sp>
      <p:sp>
        <p:nvSpPr>
          <p:cNvPr id="5" name="Content Placeholder 2"/>
          <p:cNvSpPr txBox="1">
            <a:spLocks/>
          </p:cNvSpPr>
          <p:nvPr/>
        </p:nvSpPr>
        <p:spPr bwMode="auto">
          <a:xfrm>
            <a:off x="4506913" y="1905000"/>
            <a:ext cx="4027487" cy="4114800"/>
          </a:xfrm>
          <a:prstGeom prst="rect">
            <a:avLst/>
          </a:prstGeom>
          <a:noFill/>
          <a:ln w="9525">
            <a:noFill/>
            <a:miter lim="800000"/>
            <a:headEnd/>
            <a:tailEnd/>
          </a:ln>
        </p:spPr>
        <p:txBody>
          <a:bodyPr>
            <a:normAutofit/>
          </a:bodyPr>
          <a:lstStyle/>
          <a:p>
            <a:pPr marL="342900" indent="-342900" eaLnBrk="0" hangingPunct="0">
              <a:spcBef>
                <a:spcPct val="20000"/>
              </a:spcBef>
              <a:buClr>
                <a:srgbClr val="CCFF33"/>
              </a:buClr>
              <a:buSzPct val="70000"/>
              <a:buFont typeface="Wingdings" pitchFamily="2" charset="2"/>
              <a:buChar char="n"/>
              <a:defRPr/>
            </a:pPr>
            <a:r>
              <a:rPr lang="en-US" sz="2800" kern="0" dirty="0">
                <a:latin typeface="+mn-lt"/>
              </a:rPr>
              <a:t>Muhammad preached Islam with a sword in one hand and the Quran in the other </a:t>
            </a:r>
          </a:p>
          <a:p>
            <a:pPr marL="342900" indent="-342900" eaLnBrk="0" hangingPunct="0">
              <a:spcBef>
                <a:spcPct val="20000"/>
              </a:spcBef>
              <a:buClr>
                <a:srgbClr val="CCFF33"/>
              </a:buClr>
              <a:buSzPct val="70000"/>
              <a:defRPr/>
            </a:pPr>
            <a:r>
              <a:rPr lang="en-US" sz="2800" kern="0" dirty="0">
                <a:latin typeface="+mn-lt"/>
              </a:rPr>
              <a:t>-- </a:t>
            </a:r>
            <a:r>
              <a:rPr lang="en-US" sz="2800" i="1" kern="0" dirty="0">
                <a:latin typeface="+mn-lt"/>
              </a:rPr>
              <a:t>Prof. Wilfred Cantwell Smith</a:t>
            </a:r>
            <a:endParaRPr lang="en-US" sz="2800" kern="0" dirty="0">
              <a:latin typeface="+mn-lt"/>
            </a:endParaRPr>
          </a:p>
          <a:p>
            <a:pPr marL="342900" indent="-342900" eaLnBrk="0" hangingPunct="0">
              <a:spcBef>
                <a:spcPct val="20000"/>
              </a:spcBef>
              <a:buClr>
                <a:srgbClr val="CCFF33"/>
              </a:buClr>
              <a:buSzPct val="70000"/>
              <a:buFont typeface="Wingdings" pitchFamily="2" charset="2"/>
              <a:buChar char="n"/>
              <a:defRPr/>
            </a:pPr>
            <a:endParaRPr lang="en-US"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9638" name="Rectangle 5"/>
          <p:cNvSpPr>
            <a:spLocks noChangeArrowheads="1"/>
          </p:cNvSpPr>
          <p:nvPr/>
        </p:nvSpPr>
        <p:spPr bwMode="auto">
          <a:xfrm>
            <a:off x="876300" y="1600200"/>
            <a:ext cx="7829550" cy="2308324"/>
          </a:xfrm>
          <a:prstGeom prst="rect">
            <a:avLst/>
          </a:prstGeom>
          <a:noFill/>
          <a:ln w="9525">
            <a:noFill/>
            <a:miter lim="800000"/>
            <a:headEnd/>
            <a:tailEnd/>
          </a:ln>
        </p:spPr>
        <p:txBody>
          <a:bodyPr>
            <a:spAutoFit/>
          </a:bodyPr>
          <a:lstStyle/>
          <a:p>
            <a:pPr>
              <a:buFont typeface="Arial" pitchFamily="34" charset="0"/>
              <a:buChar char="•"/>
            </a:pPr>
            <a:r>
              <a:rPr lang="en-US" dirty="0" smtClean="0">
                <a:solidFill>
                  <a:srgbClr val="FFFFFF"/>
                </a:solidFill>
                <a:latin typeface="Optima"/>
                <a:ea typeface="Optima"/>
                <a:cs typeface="Optima"/>
              </a:rPr>
              <a:t> About Me</a:t>
            </a:r>
          </a:p>
          <a:p>
            <a:pPr>
              <a:buFont typeface="Arial" pitchFamily="34" charset="0"/>
              <a:buChar char="•"/>
            </a:pPr>
            <a:r>
              <a:rPr lang="en-US" dirty="0" smtClean="0">
                <a:solidFill>
                  <a:srgbClr val="FFFFFF"/>
                </a:solidFill>
                <a:latin typeface="Optima"/>
                <a:ea typeface="Optima"/>
                <a:cs typeface="Optima"/>
              </a:rPr>
              <a:t> Ground Rules</a:t>
            </a:r>
          </a:p>
          <a:p>
            <a:pPr>
              <a:buFont typeface="Arial" pitchFamily="34" charset="0"/>
              <a:buChar char="•"/>
            </a:pPr>
            <a:r>
              <a:rPr lang="en-US" dirty="0" smtClean="0">
                <a:solidFill>
                  <a:srgbClr val="FFFFFF"/>
                </a:solidFill>
                <a:latin typeface="Optima"/>
                <a:ea typeface="Optima"/>
                <a:cs typeface="Optima"/>
              </a:rPr>
              <a:t> Islam</a:t>
            </a:r>
          </a:p>
          <a:p>
            <a:pPr>
              <a:buFont typeface="Arial" pitchFamily="34" charset="0"/>
              <a:buChar char="•"/>
            </a:pPr>
            <a:r>
              <a:rPr lang="en-US" dirty="0">
                <a:solidFill>
                  <a:srgbClr val="FFFFFF"/>
                </a:solidFill>
                <a:latin typeface="Optima"/>
                <a:ea typeface="Optima"/>
                <a:cs typeface="Optima"/>
              </a:rPr>
              <a:t> </a:t>
            </a:r>
            <a:r>
              <a:rPr lang="en-US" dirty="0" smtClean="0">
                <a:solidFill>
                  <a:srgbClr val="FFFFFF"/>
                </a:solidFill>
                <a:latin typeface="Optima"/>
                <a:ea typeface="Optima"/>
                <a:cs typeface="Optima"/>
              </a:rPr>
              <a:t>Extremists / VENOM</a:t>
            </a:r>
          </a:p>
          <a:p>
            <a:pPr>
              <a:buFont typeface="Arial" pitchFamily="34" charset="0"/>
              <a:buChar char="•"/>
            </a:pPr>
            <a:r>
              <a:rPr lang="en-US" dirty="0" smtClean="0">
                <a:solidFill>
                  <a:srgbClr val="FFFFFF"/>
                </a:solidFill>
                <a:latin typeface="Optima"/>
                <a:ea typeface="Optima"/>
                <a:cs typeface="Optima"/>
              </a:rPr>
              <a:t> True Islam and the Extremists</a:t>
            </a:r>
          </a:p>
          <a:p>
            <a:pPr>
              <a:buFont typeface="Arial" pitchFamily="34" charset="0"/>
              <a:buChar char="•"/>
            </a:pPr>
            <a:r>
              <a:rPr lang="en-US" dirty="0" smtClean="0">
                <a:solidFill>
                  <a:srgbClr val="FFFFFF"/>
                </a:solidFill>
                <a:latin typeface="Optima"/>
                <a:ea typeface="Optima"/>
                <a:cs typeface="Optima"/>
              </a:rPr>
              <a:t> How can YOU help?</a:t>
            </a:r>
            <a:endParaRPr lang="en-US" dirty="0">
              <a:solidFill>
                <a:srgbClr val="FFFFFF"/>
              </a:solidFill>
              <a:latin typeface="Optima"/>
              <a:ea typeface="Optima"/>
              <a:cs typeface="Optima"/>
            </a:endParaRPr>
          </a:p>
        </p:txBody>
      </p:sp>
      <p:sp>
        <p:nvSpPr>
          <p:cNvPr id="10" name="Title 1"/>
          <p:cNvSpPr>
            <a:spLocks noGrp="1"/>
          </p:cNvSpPr>
          <p:nvPr>
            <p:ph type="title"/>
          </p:nvPr>
        </p:nvSpPr>
        <p:spPr>
          <a:xfrm>
            <a:off x="317500" y="152400"/>
            <a:ext cx="8637588" cy="762000"/>
          </a:xfrm>
        </p:spPr>
        <p:txBody>
          <a:bodyPr/>
          <a:lstStyle/>
          <a:p>
            <a:pPr fontAlgn="auto">
              <a:spcAft>
                <a:spcPts val="0"/>
              </a:spcAft>
              <a:defRPr/>
            </a:pPr>
            <a:r>
              <a:rPr lang="en-US" dirty="0" smtClean="0">
                <a:solidFill>
                  <a:schemeClr val="tx2">
                    <a:satMod val="200000"/>
                  </a:schemeClr>
                </a:solidFill>
              </a:rPr>
              <a:t>Agenda</a:t>
            </a:r>
            <a:endParaRPr lang="en-US"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Maududi’s Interpretation</a:t>
            </a:r>
          </a:p>
        </p:txBody>
      </p:sp>
      <p:pic>
        <p:nvPicPr>
          <p:cNvPr id="43011" name="Content Placeholder 3" descr="12312363_10207983230488427_609856004_n.jpg"/>
          <p:cNvPicPr>
            <a:picLocks noGrp="1" noChangeAspect="1"/>
          </p:cNvPicPr>
          <p:nvPr>
            <p:ph idx="1"/>
          </p:nvPr>
        </p:nvPicPr>
        <p:blipFill>
          <a:blip r:embed="rId2" cstate="print"/>
          <a:srcRect l="581" r="581"/>
          <a:stretch>
            <a:fillRect/>
          </a:stretch>
        </p:blipFill>
        <p:spPr/>
      </p:pic>
      <p:sp>
        <p:nvSpPr>
          <p:cNvPr id="43012" name="Rectangle 4"/>
          <p:cNvSpPr>
            <a:spLocks noChangeArrowheads="1"/>
          </p:cNvSpPr>
          <p:nvPr/>
        </p:nvSpPr>
        <p:spPr bwMode="auto">
          <a:xfrm>
            <a:off x="457200" y="6096000"/>
            <a:ext cx="8001000" cy="461963"/>
          </a:xfrm>
          <a:prstGeom prst="rect">
            <a:avLst/>
          </a:prstGeom>
          <a:noFill/>
          <a:ln w="9525">
            <a:noFill/>
            <a:miter lim="800000"/>
            <a:headEnd/>
            <a:tailEnd/>
          </a:ln>
        </p:spPr>
        <p:txBody>
          <a:bodyPr>
            <a:spAutoFit/>
          </a:bodyPr>
          <a:lstStyle/>
          <a:p>
            <a:r>
              <a:rPr lang="en-US"/>
              <a:t>ISIS Leader Abu Bakr Al-Baghdadi also quoted Maududi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Radicalization Framework</a:t>
            </a:r>
          </a:p>
        </p:txBody>
      </p:sp>
      <p:sp>
        <p:nvSpPr>
          <p:cNvPr id="3" name="Content Placeholder 2"/>
          <p:cNvSpPr>
            <a:spLocks noGrp="1"/>
          </p:cNvSpPr>
          <p:nvPr>
            <p:ph sz="half" idx="1"/>
          </p:nvPr>
        </p:nvSpPr>
        <p:spPr/>
        <p:txBody>
          <a:bodyPr>
            <a:normAutofit lnSpcReduction="10000"/>
          </a:bodyPr>
          <a:lstStyle/>
          <a:p>
            <a:pPr>
              <a:defRPr/>
            </a:pPr>
            <a:r>
              <a:rPr lang="en-US" dirty="0" smtClean="0"/>
              <a:t>Mission</a:t>
            </a:r>
          </a:p>
          <a:p>
            <a:pPr lvl="1">
              <a:defRPr/>
            </a:pPr>
            <a:r>
              <a:rPr lang="en-US" dirty="0" smtClean="0"/>
              <a:t>Greed</a:t>
            </a:r>
          </a:p>
          <a:p>
            <a:pPr lvl="1">
              <a:defRPr/>
            </a:pPr>
            <a:r>
              <a:rPr lang="en-US" dirty="0" smtClean="0"/>
              <a:t>Power</a:t>
            </a:r>
          </a:p>
          <a:p>
            <a:pPr>
              <a:defRPr/>
            </a:pPr>
            <a:r>
              <a:rPr lang="en-US" dirty="0" smtClean="0"/>
              <a:t>People</a:t>
            </a:r>
          </a:p>
          <a:p>
            <a:pPr lvl="1">
              <a:defRPr/>
            </a:pPr>
            <a:r>
              <a:rPr lang="en-US" dirty="0" smtClean="0"/>
              <a:t>Youth</a:t>
            </a:r>
          </a:p>
          <a:p>
            <a:pPr lvl="1">
              <a:defRPr/>
            </a:pPr>
            <a:r>
              <a:rPr lang="en-US" dirty="0" smtClean="0"/>
              <a:t>Economics</a:t>
            </a:r>
          </a:p>
          <a:p>
            <a:pPr>
              <a:defRPr/>
            </a:pPr>
            <a:r>
              <a:rPr lang="en-US" dirty="0" smtClean="0"/>
              <a:t>Material</a:t>
            </a:r>
          </a:p>
          <a:p>
            <a:pPr lvl="1">
              <a:defRPr/>
            </a:pPr>
            <a:r>
              <a:rPr lang="en-US" dirty="0" smtClean="0"/>
              <a:t>Arms</a:t>
            </a:r>
          </a:p>
          <a:p>
            <a:pPr lvl="1">
              <a:defRPr/>
            </a:pPr>
            <a:r>
              <a:rPr lang="en-US" dirty="0" smtClean="0"/>
              <a:t>Training</a:t>
            </a:r>
            <a:endParaRPr lang="en-US" dirty="0"/>
          </a:p>
        </p:txBody>
      </p:sp>
      <p:sp>
        <p:nvSpPr>
          <p:cNvPr id="4" name="Content Placeholder 3"/>
          <p:cNvSpPr>
            <a:spLocks noGrp="1"/>
          </p:cNvSpPr>
          <p:nvPr>
            <p:ph sz="half" idx="2"/>
          </p:nvPr>
        </p:nvSpPr>
        <p:spPr/>
        <p:txBody>
          <a:bodyPr>
            <a:normAutofit lnSpcReduction="10000"/>
          </a:bodyPr>
          <a:lstStyle/>
          <a:p>
            <a:pPr>
              <a:defRPr/>
            </a:pPr>
            <a:r>
              <a:rPr lang="en-US" dirty="0" smtClean="0"/>
              <a:t>Financing</a:t>
            </a:r>
          </a:p>
          <a:p>
            <a:pPr lvl="1">
              <a:defRPr/>
            </a:pPr>
            <a:r>
              <a:rPr lang="en-US" dirty="0" smtClean="0"/>
              <a:t>Cash is King</a:t>
            </a:r>
          </a:p>
          <a:p>
            <a:pPr>
              <a:defRPr/>
            </a:pPr>
            <a:r>
              <a:rPr lang="en-US" dirty="0" smtClean="0"/>
              <a:t>Methodology</a:t>
            </a:r>
          </a:p>
          <a:p>
            <a:pPr lvl="1">
              <a:defRPr/>
            </a:pPr>
            <a:r>
              <a:rPr lang="en-US" dirty="0" smtClean="0"/>
              <a:t>Misinformation - Quran, History</a:t>
            </a:r>
          </a:p>
          <a:p>
            <a:pPr lvl="1">
              <a:defRPr/>
            </a:pPr>
            <a:r>
              <a:rPr lang="en-US" dirty="0" smtClean="0"/>
              <a:t>Abrogated verses</a:t>
            </a:r>
          </a:p>
          <a:p>
            <a:pPr>
              <a:defRPr/>
            </a:pPr>
            <a:r>
              <a:rPr lang="en-US" dirty="0" smtClean="0"/>
              <a:t>Marketing</a:t>
            </a:r>
          </a:p>
          <a:p>
            <a:pPr lvl="1">
              <a:defRPr/>
            </a:pPr>
            <a:r>
              <a:rPr lang="en-US" dirty="0" smtClean="0"/>
              <a:t>Enemy – external, internal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Extremism – Tool Box</a:t>
            </a:r>
          </a:p>
        </p:txBody>
      </p:sp>
      <p:sp>
        <p:nvSpPr>
          <p:cNvPr id="3" name="Content Placeholder 2"/>
          <p:cNvSpPr>
            <a:spLocks noGrp="1"/>
          </p:cNvSpPr>
          <p:nvPr>
            <p:ph sz="half" idx="1"/>
          </p:nvPr>
        </p:nvSpPr>
        <p:spPr/>
        <p:txBody>
          <a:bodyPr>
            <a:normAutofit/>
          </a:bodyPr>
          <a:lstStyle/>
          <a:p>
            <a:pPr>
              <a:defRPr/>
            </a:pPr>
            <a:r>
              <a:rPr lang="en-US" dirty="0" smtClean="0"/>
              <a:t>Ideology (the carrot)</a:t>
            </a:r>
          </a:p>
          <a:p>
            <a:pPr lvl="1">
              <a:defRPr/>
            </a:pPr>
            <a:r>
              <a:rPr lang="en-US" dirty="0" smtClean="0"/>
              <a:t>Jihad (‘Holy War’)</a:t>
            </a:r>
          </a:p>
          <a:p>
            <a:pPr lvl="1">
              <a:defRPr/>
            </a:pPr>
            <a:r>
              <a:rPr lang="en-US" dirty="0" smtClean="0"/>
              <a:t>Heaven / 72 virgins</a:t>
            </a:r>
          </a:p>
          <a:p>
            <a:pPr>
              <a:defRPr/>
            </a:pPr>
            <a:r>
              <a:rPr lang="en-US" dirty="0" smtClean="0"/>
              <a:t>Export</a:t>
            </a:r>
          </a:p>
          <a:p>
            <a:pPr lvl="1">
              <a:defRPr/>
            </a:pPr>
            <a:r>
              <a:rPr lang="en-US" dirty="0" smtClean="0"/>
              <a:t>Loyalty (divide &amp; rule)</a:t>
            </a:r>
          </a:p>
          <a:p>
            <a:pPr>
              <a:defRPr/>
            </a:pPr>
            <a:r>
              <a:rPr lang="en-US" dirty="0" smtClean="0"/>
              <a:t>Execution</a:t>
            </a:r>
          </a:p>
          <a:p>
            <a:pPr lvl="1">
              <a:defRPr/>
            </a:pPr>
            <a:r>
              <a:rPr lang="en-US" dirty="0" smtClean="0"/>
              <a:t>Suicide Killings</a:t>
            </a:r>
          </a:p>
          <a:p>
            <a:pPr lvl="1">
              <a:defRPr/>
            </a:pPr>
            <a:endParaRPr lang="en-US" dirty="0" smtClean="0"/>
          </a:p>
        </p:txBody>
      </p:sp>
      <p:sp>
        <p:nvSpPr>
          <p:cNvPr id="4" name="Content Placeholder 3"/>
          <p:cNvSpPr>
            <a:spLocks noGrp="1"/>
          </p:cNvSpPr>
          <p:nvPr>
            <p:ph sz="half" idx="2"/>
          </p:nvPr>
        </p:nvSpPr>
        <p:spPr/>
        <p:txBody>
          <a:bodyPr>
            <a:normAutofit/>
          </a:bodyPr>
          <a:lstStyle/>
          <a:p>
            <a:pPr>
              <a:defRPr/>
            </a:pPr>
            <a:r>
              <a:rPr lang="en-US" dirty="0" smtClean="0"/>
              <a:t>Retain recruits</a:t>
            </a:r>
          </a:p>
          <a:p>
            <a:pPr lvl="1">
              <a:defRPr/>
            </a:pPr>
            <a:r>
              <a:rPr lang="en-US" dirty="0" smtClean="0"/>
              <a:t>Apostasy</a:t>
            </a:r>
          </a:p>
          <a:p>
            <a:pPr>
              <a:defRPr/>
            </a:pPr>
            <a:r>
              <a:rPr lang="en-US" dirty="0" smtClean="0"/>
              <a:t>Suppress moderate Muslims, minorities, women (the stick)</a:t>
            </a:r>
          </a:p>
          <a:p>
            <a:pPr lvl="1">
              <a:defRPr/>
            </a:pPr>
            <a:r>
              <a:rPr lang="en-US" dirty="0" err="1" smtClean="0"/>
              <a:t>Takfir</a:t>
            </a:r>
            <a:endParaRPr lang="en-US" dirty="0" smtClean="0"/>
          </a:p>
          <a:p>
            <a:pPr lvl="1">
              <a:defRPr/>
            </a:pPr>
            <a:r>
              <a:rPr lang="en-US" dirty="0" smtClean="0"/>
              <a:t>Blasphemy</a:t>
            </a:r>
          </a:p>
        </p:txBody>
      </p:sp>
      <p:sp>
        <p:nvSpPr>
          <p:cNvPr id="5" name="Content Placeholder 3"/>
          <p:cNvSpPr txBox="1">
            <a:spLocks/>
          </p:cNvSpPr>
          <p:nvPr/>
        </p:nvSpPr>
        <p:spPr bwMode="auto">
          <a:xfrm>
            <a:off x="2438400" y="5638800"/>
            <a:ext cx="402907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
                <a:srgbClr val="CCFF33"/>
              </a:buClr>
              <a:buSzPct val="70000"/>
              <a:buFont typeface="Wingdings" pitchFamily="2" charset="2"/>
              <a:buChar char="n"/>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Amplify Message</a:t>
            </a:r>
            <a:r>
              <a:rPr kumimoji="0" lang="en-US" sz="2800" b="0" i="0" u="none" strike="noStrike" kern="0" cap="none" spc="0" normalizeH="0" noProof="0" dirty="0" smtClean="0">
                <a:ln>
                  <a:noFill/>
                </a:ln>
                <a:solidFill>
                  <a:schemeClr val="tx1"/>
                </a:solidFill>
                <a:effectLst/>
                <a:uLnTx/>
                <a:uFillTx/>
                <a:latin typeface="+mn-lt"/>
                <a:ea typeface="+mn-ea"/>
                <a:cs typeface="+mn-cs"/>
              </a:rPr>
              <a:t> – </a:t>
            </a:r>
            <a:r>
              <a:rPr kumimoji="0" lang="en-US" sz="2400" b="0" i="0" u="none" strike="noStrike" kern="0" cap="none" spc="0" normalizeH="0" baseline="0" noProof="0" dirty="0" smtClean="0">
                <a:ln>
                  <a:noFill/>
                </a:ln>
                <a:solidFill>
                  <a:schemeClr val="tx1"/>
                </a:solidFill>
                <a:effectLst/>
                <a:uLnTx/>
                <a:uFillTx/>
                <a:latin typeface="+mn-lt"/>
              </a:rPr>
              <a:t>Press,</a:t>
            </a:r>
            <a:r>
              <a:rPr kumimoji="0" lang="en-US" sz="2400" b="0" i="0" u="none" strike="noStrike" kern="0" cap="none" spc="0" normalizeH="0" noProof="0" dirty="0" smtClean="0">
                <a:ln>
                  <a:noFill/>
                </a:ln>
                <a:solidFill>
                  <a:schemeClr val="tx1"/>
                </a:solidFill>
                <a:effectLst/>
                <a:uLnTx/>
                <a:uFillTx/>
                <a:latin typeface="+mn-lt"/>
              </a:rPr>
              <a:t> </a:t>
            </a:r>
            <a:r>
              <a:rPr kumimoji="0" lang="en-US" sz="2400" b="0" i="0" u="none" strike="noStrike" kern="0" cap="none" spc="0" normalizeH="0" baseline="0" noProof="0" dirty="0" smtClean="0">
                <a:ln>
                  <a:noFill/>
                </a:ln>
                <a:solidFill>
                  <a:schemeClr val="tx1"/>
                </a:solidFill>
                <a:effectLst/>
                <a:uLnTx/>
                <a:uFillTx/>
                <a:latin typeface="+mn-lt"/>
              </a:rPr>
              <a:t>Media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Islam’s Spread – View #2 (basis for Justice and Peace)</a:t>
            </a:r>
            <a:endParaRPr lang="en-US" dirty="0"/>
          </a:p>
        </p:txBody>
      </p:sp>
      <p:sp>
        <p:nvSpPr>
          <p:cNvPr id="3" name="Content Placeholder 2"/>
          <p:cNvSpPr>
            <a:spLocks noGrp="1"/>
          </p:cNvSpPr>
          <p:nvPr>
            <p:ph sz="half" idx="1"/>
          </p:nvPr>
        </p:nvSpPr>
        <p:spPr/>
        <p:txBody>
          <a:bodyPr>
            <a:normAutofit fontScale="77500" lnSpcReduction="20000"/>
          </a:bodyPr>
          <a:lstStyle/>
          <a:p>
            <a:pPr>
              <a:defRPr/>
            </a:pPr>
            <a:r>
              <a:rPr lang="ja-JP" altLang="en-US" i="1" smtClean="0">
                <a:solidFill>
                  <a:srgbClr val="FFFFFF"/>
                </a:solidFill>
                <a:latin typeface="Optima"/>
                <a:cs typeface="Optima"/>
              </a:rPr>
              <a:t>“</a:t>
            </a:r>
            <a:r>
              <a:rPr lang="en-US" i="1" dirty="0" smtClean="0">
                <a:solidFill>
                  <a:srgbClr val="FFFFFF"/>
                </a:solidFill>
                <a:latin typeface="Optima"/>
                <a:cs typeface="Optima"/>
              </a:rPr>
              <a:t>…the prevalent tradition among the Muslims of attacking the people of other religions, which they call Jihad, is not the Jihad of Islamic Jurisprudence. It is against the clear instructions from God and His Messenger and is a grievous sin.</a:t>
            </a:r>
            <a:r>
              <a:rPr lang="ja-JP" altLang="en-US" i="1" smtClean="0">
                <a:solidFill>
                  <a:srgbClr val="FFFFFF"/>
                </a:solidFill>
                <a:latin typeface="Optima"/>
                <a:cs typeface="Optima"/>
              </a:rPr>
              <a:t>”</a:t>
            </a:r>
            <a:endParaRPr lang="en-US" altLang="ja-JP" i="1" dirty="0" smtClean="0">
              <a:solidFill>
                <a:srgbClr val="FFFFFF"/>
              </a:solidFill>
              <a:latin typeface="Optima"/>
              <a:cs typeface="Optima"/>
            </a:endParaRPr>
          </a:p>
          <a:p>
            <a:pPr>
              <a:buFont typeface="Wingdings" pitchFamily="2" charset="2"/>
              <a:buNone/>
              <a:defRPr/>
            </a:pPr>
            <a:r>
              <a:rPr lang="en-US" i="1" dirty="0" smtClean="0">
                <a:solidFill>
                  <a:srgbClr val="FFFFFF"/>
                </a:solidFill>
              </a:rPr>
              <a:t>– </a:t>
            </a:r>
            <a:r>
              <a:rPr lang="en-US" i="1" dirty="0" err="1" smtClean="0">
                <a:solidFill>
                  <a:srgbClr val="FFFFFF"/>
                </a:solidFill>
              </a:rPr>
              <a:t>Mirza</a:t>
            </a:r>
            <a:r>
              <a:rPr lang="en-US" i="1" dirty="0" smtClean="0">
                <a:solidFill>
                  <a:srgbClr val="FFFFFF"/>
                </a:solidFill>
              </a:rPr>
              <a:t> </a:t>
            </a:r>
            <a:r>
              <a:rPr lang="en-US" i="1" dirty="0" err="1" smtClean="0">
                <a:solidFill>
                  <a:srgbClr val="FFFFFF"/>
                </a:solidFill>
              </a:rPr>
              <a:t>Ghulam</a:t>
            </a:r>
            <a:r>
              <a:rPr lang="en-US" i="1" dirty="0" smtClean="0">
                <a:solidFill>
                  <a:srgbClr val="FFFFFF"/>
                </a:solidFill>
              </a:rPr>
              <a:t> Ahmad of </a:t>
            </a:r>
            <a:r>
              <a:rPr lang="en-US" i="1" dirty="0" err="1" smtClean="0">
                <a:solidFill>
                  <a:srgbClr val="FFFFFF"/>
                </a:solidFill>
              </a:rPr>
              <a:t>Qadian</a:t>
            </a:r>
            <a:r>
              <a:rPr lang="en-US" i="1" dirty="0" smtClean="0">
                <a:solidFill>
                  <a:srgbClr val="FFFFFF"/>
                </a:solidFill>
              </a:rPr>
              <a:t>, Promised Messiah (as), British Government and Jihad, May 1900</a:t>
            </a:r>
            <a:endParaRPr lang="en-US" dirty="0" smtClean="0">
              <a:solidFill>
                <a:srgbClr val="FFFFFF"/>
              </a:solidFill>
            </a:endParaRPr>
          </a:p>
        </p:txBody>
      </p:sp>
      <p:sp>
        <p:nvSpPr>
          <p:cNvPr id="4" name="Content Placeholder 3"/>
          <p:cNvSpPr>
            <a:spLocks noGrp="1"/>
          </p:cNvSpPr>
          <p:nvPr>
            <p:ph sz="half" idx="2"/>
          </p:nvPr>
        </p:nvSpPr>
        <p:spPr/>
        <p:txBody>
          <a:bodyPr>
            <a:normAutofit fontScale="77500" lnSpcReduction="20000"/>
          </a:bodyPr>
          <a:lstStyle/>
          <a:p>
            <a:pPr>
              <a:defRPr/>
            </a:pPr>
            <a:r>
              <a:rPr lang="en-US" dirty="0" smtClean="0">
                <a:solidFill>
                  <a:srgbClr val="FFFFFF"/>
                </a:solidFill>
              </a:rPr>
              <a:t>The critics are blind. They cannot see that the only sword Muhammad wielded was the sword of mercy, compassion, friendship and forgiveness—the sword that conquers enemies and purifies hearts. His sword was sharper than the sword of steel –</a:t>
            </a:r>
          </a:p>
          <a:p>
            <a:pPr>
              <a:buFont typeface="Wingdings" pitchFamily="2" charset="2"/>
              <a:buNone/>
              <a:defRPr/>
            </a:pPr>
            <a:r>
              <a:rPr lang="en-US" dirty="0" smtClean="0">
                <a:solidFill>
                  <a:srgbClr val="FFFFFF"/>
                </a:solidFill>
              </a:rPr>
              <a:t>- </a:t>
            </a:r>
            <a:r>
              <a:rPr lang="en-US" i="1" dirty="0" err="1" smtClean="0">
                <a:solidFill>
                  <a:srgbClr val="FFFFFF"/>
                </a:solidFill>
              </a:rPr>
              <a:t>Gyanandra</a:t>
            </a:r>
            <a:r>
              <a:rPr lang="en-US" i="1" dirty="0" smtClean="0">
                <a:solidFill>
                  <a:srgbClr val="FFFFFF"/>
                </a:solidFill>
              </a:rPr>
              <a:t> Dev Sharma </a:t>
            </a:r>
            <a:r>
              <a:rPr lang="en-US" i="1" dirty="0" err="1" smtClean="0">
                <a:solidFill>
                  <a:srgbClr val="FFFFFF"/>
                </a:solidFill>
              </a:rPr>
              <a:t>Shastri</a:t>
            </a:r>
            <a:endParaRPr lang="en-US" i="1" dirty="0" smtClean="0">
              <a:solidFill>
                <a:srgbClr val="FFFFFF"/>
              </a:solidFill>
            </a:endParaRPr>
          </a:p>
          <a:p>
            <a:pPr>
              <a:defRPr/>
            </a:pPr>
            <a:endParaRPr lang="en-US"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7" name="Rectangle 5"/>
          <p:cNvSpPr>
            <a:spLocks noChangeArrowheads="1"/>
          </p:cNvSpPr>
          <p:nvPr/>
        </p:nvSpPr>
        <p:spPr bwMode="auto">
          <a:xfrm>
            <a:off x="1027113" y="2438400"/>
            <a:ext cx="7092950" cy="1938992"/>
          </a:xfrm>
          <a:prstGeom prst="rect">
            <a:avLst/>
          </a:prstGeom>
          <a:noFill/>
          <a:ln w="9525">
            <a:noFill/>
            <a:miter lim="800000"/>
            <a:headEnd/>
            <a:tailEnd/>
          </a:ln>
        </p:spPr>
        <p:txBody>
          <a:bodyPr>
            <a:spAutoFit/>
          </a:bodyPr>
          <a:lstStyle/>
          <a:p>
            <a:pPr algn="ctr"/>
            <a:r>
              <a:rPr lang="en-US" dirty="0" smtClean="0">
                <a:solidFill>
                  <a:srgbClr val="FFFFFF"/>
                </a:solidFill>
                <a:latin typeface="Optima"/>
                <a:ea typeface="Optima"/>
                <a:cs typeface="Optima"/>
              </a:rPr>
              <a:t>True Islam and the Extremists</a:t>
            </a:r>
          </a:p>
          <a:p>
            <a:pPr algn="ctr"/>
            <a:endParaRPr lang="en-US" dirty="0" smtClean="0">
              <a:solidFill>
                <a:srgbClr val="FFFFFF"/>
              </a:solidFill>
              <a:latin typeface="Optima"/>
              <a:ea typeface="Optima"/>
              <a:cs typeface="Optima"/>
            </a:endParaRPr>
          </a:p>
          <a:p>
            <a:pPr algn="ctr"/>
            <a:r>
              <a:rPr lang="en-US" i="1" dirty="0" smtClean="0">
                <a:solidFill>
                  <a:srgbClr val="FFFFFF"/>
                </a:solidFill>
                <a:latin typeface="Optima"/>
                <a:ea typeface="Optima"/>
                <a:cs typeface="Optima"/>
              </a:rPr>
              <a:t>Jihad / ‘Holy War’ </a:t>
            </a:r>
          </a:p>
          <a:p>
            <a:pPr algn="ctr"/>
            <a:r>
              <a:rPr lang="en-US" i="1" dirty="0" smtClean="0">
                <a:solidFill>
                  <a:srgbClr val="FFFFFF"/>
                </a:solidFill>
                <a:latin typeface="Optima"/>
                <a:ea typeface="Optima"/>
                <a:cs typeface="Optima"/>
              </a:rPr>
              <a:t>vs. </a:t>
            </a:r>
          </a:p>
          <a:p>
            <a:pPr algn="ctr"/>
            <a:r>
              <a:rPr lang="en-US" i="1" dirty="0" smtClean="0">
                <a:solidFill>
                  <a:srgbClr val="FFFFFF"/>
                </a:solidFill>
                <a:latin typeface="Optima"/>
                <a:ea typeface="Optima"/>
                <a:cs typeface="Optima"/>
              </a:rPr>
              <a:t>Holy Quran and the Holy Prophet (</a:t>
            </a:r>
            <a:r>
              <a:rPr lang="en-US" i="1" dirty="0" err="1" smtClean="0">
                <a:solidFill>
                  <a:srgbClr val="FFFFFF"/>
                </a:solidFill>
                <a:latin typeface="Optima"/>
                <a:ea typeface="Optima"/>
                <a:cs typeface="Optima"/>
              </a:rPr>
              <a:t>pbuh</a:t>
            </a:r>
            <a:r>
              <a:rPr lang="en-US" i="1" dirty="0" smtClean="0">
                <a:solidFill>
                  <a:srgbClr val="FFFFFF"/>
                </a:solidFill>
                <a:latin typeface="Optima"/>
                <a:ea typeface="Optima"/>
                <a:cs typeface="Optima"/>
              </a:rPr>
              <a:t>) </a:t>
            </a:r>
            <a:endParaRPr lang="en-US" i="1" dirty="0">
              <a:solidFill>
                <a:srgbClr val="FFFFFF"/>
              </a:solidFill>
              <a:latin typeface="Optima"/>
              <a:ea typeface="Optima"/>
              <a:cs typeface="Optima"/>
            </a:endParaRP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17500" y="37763"/>
            <a:ext cx="8637588" cy="1446550"/>
          </a:xfrm>
        </p:spPr>
        <p:txBody>
          <a:bodyPr/>
          <a:lstStyle/>
          <a:p>
            <a:r>
              <a:rPr lang="en-US" dirty="0" smtClean="0"/>
              <a:t>ISIS acts against Quran’s Message</a:t>
            </a:r>
          </a:p>
        </p:txBody>
      </p:sp>
      <p:sp>
        <p:nvSpPr>
          <p:cNvPr id="3" name="Content Placeholder 2"/>
          <p:cNvSpPr>
            <a:spLocks noGrp="1"/>
          </p:cNvSpPr>
          <p:nvPr>
            <p:ph idx="1"/>
          </p:nvPr>
        </p:nvSpPr>
        <p:spPr>
          <a:xfrm>
            <a:off x="328613" y="1905000"/>
            <a:ext cx="8208962" cy="4114800"/>
          </a:xfrm>
        </p:spPr>
        <p:txBody>
          <a:bodyPr>
            <a:normAutofit fontScale="85000" lnSpcReduction="20000"/>
          </a:bodyPr>
          <a:lstStyle/>
          <a:p>
            <a:pPr>
              <a:defRPr/>
            </a:pPr>
            <a:r>
              <a:rPr lang="en-US" dirty="0">
                <a:solidFill>
                  <a:srgbClr val="FFFFFF"/>
                </a:solidFill>
              </a:rPr>
              <a:t>An honest study of the Quran shows that groups like ISIS act in complete defiance of the injunctions of Islam. </a:t>
            </a:r>
            <a:endParaRPr lang="en-US" dirty="0" smtClean="0">
              <a:solidFill>
                <a:srgbClr val="FFFFFF"/>
              </a:solidFill>
            </a:endParaRPr>
          </a:p>
          <a:p>
            <a:pPr>
              <a:defRPr/>
            </a:pPr>
            <a:r>
              <a:rPr lang="en-US" dirty="0" smtClean="0">
                <a:solidFill>
                  <a:srgbClr val="FFFFFF"/>
                </a:solidFill>
              </a:rPr>
              <a:t>The </a:t>
            </a:r>
            <a:r>
              <a:rPr lang="en-US" dirty="0">
                <a:solidFill>
                  <a:srgbClr val="FFFFFF"/>
                </a:solidFill>
              </a:rPr>
              <a:t>Quran, for instance, equates one murder to the elimination of the whole human race (5:32), and considers persecution and disorder on earth as an even worse offense (2:217)</a:t>
            </a:r>
            <a:r>
              <a:rPr lang="en-US" dirty="0" smtClean="0">
                <a:solidFill>
                  <a:srgbClr val="FFFFFF"/>
                </a:solidFill>
              </a:rPr>
              <a:t>.</a:t>
            </a:r>
          </a:p>
          <a:p>
            <a:pPr>
              <a:defRPr/>
            </a:pPr>
            <a:r>
              <a:rPr lang="en-US" dirty="0" smtClean="0">
                <a:solidFill>
                  <a:srgbClr val="FFFFFF"/>
                </a:solidFill>
              </a:rPr>
              <a:t>It </a:t>
            </a:r>
            <a:r>
              <a:rPr lang="en-US" dirty="0">
                <a:solidFill>
                  <a:srgbClr val="FFFFFF"/>
                </a:solidFill>
              </a:rPr>
              <a:t>lays emphasis on peace, justice and human rights. It champions freedom of conscience and forbids worldly punishment for apostasy and blasphemy.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What!!</a:t>
            </a:r>
          </a:p>
        </p:txBody>
      </p:sp>
      <p:sp>
        <p:nvSpPr>
          <p:cNvPr id="49155" name="Content Placeholder 2"/>
          <p:cNvSpPr>
            <a:spLocks noGrp="1"/>
          </p:cNvSpPr>
          <p:nvPr>
            <p:ph idx="1"/>
          </p:nvPr>
        </p:nvSpPr>
        <p:spPr/>
        <p:txBody>
          <a:bodyPr/>
          <a:lstStyle/>
          <a:p>
            <a:r>
              <a:rPr lang="en-US" sz="3000" smtClean="0">
                <a:solidFill>
                  <a:srgbClr val="FFFFFF"/>
                </a:solidFill>
              </a:rPr>
              <a:t>But ISIS claim to follow the Quran!! How can you excuse the Quran for the acts of ISIS?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ISIS “didn</a:t>
            </a:r>
            <a:r>
              <a:rPr lang="fr-FR" smtClean="0"/>
              <a:t>’</a:t>
            </a:r>
            <a:r>
              <a:rPr lang="en-US" smtClean="0"/>
              <a:t>t even have the Quran”</a:t>
            </a:r>
          </a:p>
        </p:txBody>
      </p:sp>
      <p:pic>
        <p:nvPicPr>
          <p:cNvPr id="50179" name="Content Placeholder 3" descr="ISIS-has-no-Quran-icon.jpg"/>
          <p:cNvPicPr>
            <a:picLocks noGrp="1" noChangeAspect="1"/>
          </p:cNvPicPr>
          <p:nvPr>
            <p:ph idx="1"/>
          </p:nvPr>
        </p:nvPicPr>
        <p:blipFill>
          <a:blip r:embed="rId2" cstate="print"/>
          <a:srcRect t="1643" b="1643"/>
          <a:stretch>
            <a:fillRect/>
          </a:stretch>
        </p:blip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Boko Haram Leader Can’t Read Quran</a:t>
            </a:r>
          </a:p>
        </p:txBody>
      </p:sp>
      <p:pic>
        <p:nvPicPr>
          <p:cNvPr id="51203" name="Content Placeholder 3" descr="Screen Shot 2015-10-16 at 10.09.42 PM.png"/>
          <p:cNvPicPr>
            <a:picLocks noGrp="1" noChangeAspect="1"/>
          </p:cNvPicPr>
          <p:nvPr>
            <p:ph idx="1"/>
          </p:nvPr>
        </p:nvPicPr>
        <p:blipFill>
          <a:blip r:embed="rId2" cstate="print"/>
          <a:srcRect t="830" b="830"/>
          <a:stretch>
            <a:fillRect/>
          </a:stretch>
        </p:blip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19  Year old Syrian recruit</a:t>
            </a:r>
          </a:p>
        </p:txBody>
      </p:sp>
      <p:pic>
        <p:nvPicPr>
          <p:cNvPr id="52227" name="Content Placeholder 3" descr="Screen Shot 2016-03-19 at 11.19.31 AM.png"/>
          <p:cNvPicPr>
            <a:picLocks noGrp="1" noChangeAspect="1"/>
          </p:cNvPicPr>
          <p:nvPr>
            <p:ph idx="1"/>
          </p:nvPr>
        </p:nvPicPr>
        <p:blipFill>
          <a:blip r:embed="rId2" cstate="print"/>
          <a:srcRect t="-8566" b="-8566"/>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2659559"/>
            <a:ext cx="8637587" cy="769441"/>
          </a:xfrm>
        </p:spPr>
        <p:txBody>
          <a:bodyPr/>
          <a:lstStyle/>
          <a:p>
            <a:pPr algn="ctr"/>
            <a:r>
              <a:rPr lang="en-US" dirty="0" smtClean="0"/>
              <a:t>About 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Was this expected?</a:t>
            </a:r>
          </a:p>
        </p:txBody>
      </p:sp>
      <p:sp>
        <p:nvSpPr>
          <p:cNvPr id="53251" name="Content Placeholder 2"/>
          <p:cNvSpPr>
            <a:spLocks noGrp="1"/>
          </p:cNvSpPr>
          <p:nvPr>
            <p:ph idx="1"/>
          </p:nvPr>
        </p:nvSpPr>
        <p:spPr/>
        <p:txBody>
          <a:bodyPr/>
          <a:lstStyle/>
          <a:p>
            <a:r>
              <a:rPr lang="en-US" sz="3000" smtClean="0">
                <a:solidFill>
                  <a:srgbClr val="FFFFFF"/>
                </a:solidFill>
              </a:rPr>
              <a:t>Ok, if ISIS is against Islam. Did Prophet Muhammad (pbuh) say anything about the rise of these monsters amongst Muslims?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Prophet Muhammad (</a:t>
            </a:r>
            <a:r>
              <a:rPr lang="en-US" dirty="0" err="1" smtClean="0"/>
              <a:t>pbuh</a:t>
            </a:r>
            <a:r>
              <a:rPr lang="en-US" dirty="0" smtClean="0"/>
              <a:t>)’s Prophecies</a:t>
            </a:r>
            <a:endParaRPr lang="en-US" dirty="0"/>
          </a:p>
        </p:txBody>
      </p:sp>
      <p:sp>
        <p:nvSpPr>
          <p:cNvPr id="54275" name="Content Placeholder 2"/>
          <p:cNvSpPr>
            <a:spLocks noGrp="1"/>
          </p:cNvSpPr>
          <p:nvPr>
            <p:ph idx="1"/>
          </p:nvPr>
        </p:nvSpPr>
        <p:spPr/>
        <p:txBody>
          <a:bodyPr/>
          <a:lstStyle/>
          <a:p>
            <a:r>
              <a:rPr lang="en-US" sz="2500" smtClean="0">
                <a:solidFill>
                  <a:srgbClr val="FFFFFF"/>
                </a:solidFill>
              </a:rPr>
              <a:t>A study of the traditions of the Prophet Muhammad (pbuh) shows that he clearly warned us of the rise of religious extremism in this age in astonishing detail.</a:t>
            </a:r>
            <a:br>
              <a:rPr lang="en-US" sz="2500" smtClean="0">
                <a:solidFill>
                  <a:srgbClr val="FFFFFF"/>
                </a:solidFill>
              </a:rPr>
            </a:br>
            <a:endParaRPr lang="en-US" sz="2500" smtClean="0">
              <a:solidFill>
                <a:srgbClr val="FFFFFF"/>
              </a:solidFill>
            </a:endParaRPr>
          </a:p>
          <a:p>
            <a:r>
              <a:rPr lang="en-US" sz="2500" smtClean="0">
                <a:solidFill>
                  <a:srgbClr val="FFFFFF"/>
                </a:solidFill>
              </a:rPr>
              <a:t>1,400 years ago, he prophesized that a time would come when nothing would remain of Islam but its name, nothing of the Quran but its word.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17500" y="304800"/>
            <a:ext cx="8637588" cy="762000"/>
          </a:xfrm>
        </p:spPr>
        <p:txBody>
          <a:bodyPr/>
          <a:lstStyle/>
          <a:p>
            <a:r>
              <a:rPr lang="en-US" smtClean="0"/>
              <a:t>The Rise of Religious Extremism</a:t>
            </a:r>
          </a:p>
        </p:txBody>
      </p:sp>
      <p:sp>
        <p:nvSpPr>
          <p:cNvPr id="55299" name="Content Placeholder 2"/>
          <p:cNvSpPr>
            <a:spLocks noGrp="1"/>
          </p:cNvSpPr>
          <p:nvPr>
            <p:ph idx="1"/>
          </p:nvPr>
        </p:nvSpPr>
        <p:spPr>
          <a:xfrm>
            <a:off x="328613" y="1143000"/>
            <a:ext cx="8208962" cy="4114800"/>
          </a:xfrm>
        </p:spPr>
        <p:txBody>
          <a:bodyPr/>
          <a:lstStyle/>
          <a:p>
            <a:r>
              <a:rPr lang="en-US" smtClean="0">
                <a:solidFill>
                  <a:srgbClr val="FFFFFF"/>
                </a:solidFill>
              </a:rPr>
              <a:t>Narrated Ali, the Messenger of Allah (pbuh) said: </a:t>
            </a:r>
          </a:p>
          <a:p>
            <a:r>
              <a:rPr lang="en-US" smtClean="0">
                <a:solidFill>
                  <a:srgbClr val="FFFFFF"/>
                </a:solidFill>
              </a:rPr>
              <a:t>“There will come a time upon the people when </a:t>
            </a:r>
            <a:r>
              <a:rPr lang="en-US" u="sng" smtClean="0">
                <a:solidFill>
                  <a:srgbClr val="FFFFFF"/>
                </a:solidFill>
              </a:rPr>
              <a:t>nothing will remain of Islam except its name </a:t>
            </a:r>
            <a:r>
              <a:rPr lang="en-US" smtClean="0">
                <a:solidFill>
                  <a:srgbClr val="FFFFFF"/>
                </a:solidFill>
              </a:rPr>
              <a:t>and </a:t>
            </a:r>
            <a:r>
              <a:rPr lang="en-US" u="sng" smtClean="0">
                <a:solidFill>
                  <a:srgbClr val="FFFFFF"/>
                </a:solidFill>
              </a:rPr>
              <a:t>nothing will remain of the Quran except its words</a:t>
            </a:r>
            <a:r>
              <a:rPr lang="en-US" smtClean="0">
                <a:solidFill>
                  <a:srgbClr val="FFFFFF"/>
                </a:solidFill>
              </a:rPr>
              <a:t>. Their mosques will be </a:t>
            </a:r>
            <a:r>
              <a:rPr lang="en-US" u="sng" smtClean="0">
                <a:solidFill>
                  <a:srgbClr val="FFFFFF"/>
                </a:solidFill>
              </a:rPr>
              <a:t>splendidly furnished </a:t>
            </a:r>
            <a:r>
              <a:rPr lang="en-US" smtClean="0">
                <a:solidFill>
                  <a:srgbClr val="FFFFFF"/>
                </a:solidFill>
              </a:rPr>
              <a:t>but </a:t>
            </a:r>
            <a:r>
              <a:rPr lang="en-US" u="sng" smtClean="0">
                <a:solidFill>
                  <a:srgbClr val="FFFFFF"/>
                </a:solidFill>
              </a:rPr>
              <a:t>destitute of guidance</a:t>
            </a:r>
            <a:r>
              <a:rPr lang="en-US" smtClean="0">
                <a:solidFill>
                  <a:srgbClr val="FFFFFF"/>
                </a:solidFill>
              </a:rPr>
              <a:t>. Their divines will be the </a:t>
            </a:r>
            <a:r>
              <a:rPr lang="en-US" u="sng" smtClean="0">
                <a:solidFill>
                  <a:srgbClr val="FFFFFF"/>
                </a:solidFill>
              </a:rPr>
              <a:t>worst people under the Heaven</a:t>
            </a:r>
            <a:r>
              <a:rPr lang="en-US" smtClean="0">
                <a:solidFill>
                  <a:srgbClr val="FFFFFF"/>
                </a:solidFill>
              </a:rPr>
              <a:t>; strife (fitna) will issue from them and avert to them.”</a:t>
            </a:r>
          </a:p>
          <a:p>
            <a:pPr>
              <a:buFont typeface="Wingdings" pitchFamily="2" charset="2"/>
              <a:buNone/>
            </a:pPr>
            <a:r>
              <a:rPr lang="en-US" smtClean="0">
                <a:solidFill>
                  <a:srgbClr val="FFFFFF"/>
                </a:solidFill>
              </a:rPr>
              <a:t>-  (Mishkat al-Masabih 1/91 Hadith 276)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92175"/>
            <a:ext cx="9144000" cy="51704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7" name="Straight Connector 6"/>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021388"/>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p:nvSpPr>
        <p:spPr bwMode="auto">
          <a:xfrm>
            <a:off x="3124200" y="1089025"/>
            <a:ext cx="5649913" cy="4019550"/>
          </a:xfrm>
          <a:prstGeom prst="rect">
            <a:avLst/>
          </a:prstGeom>
          <a:noFill/>
          <a:ln w="9525">
            <a:noFill/>
            <a:miter lim="800000"/>
            <a:headEnd/>
            <a:tailEnd/>
          </a:ln>
        </p:spPr>
        <p:txBody>
          <a:bodyPr>
            <a:spAutoFit/>
          </a:bodyPr>
          <a:lstStyle/>
          <a:p>
            <a:pPr>
              <a:spcBef>
                <a:spcPct val="20000"/>
              </a:spcBef>
            </a:pPr>
            <a:r>
              <a:rPr lang="en-US" sz="2200" b="1" u="sng">
                <a:solidFill>
                  <a:schemeClr val="bg1"/>
                </a:solidFill>
                <a:latin typeface="Optima"/>
                <a:ea typeface="Optima"/>
                <a:cs typeface="Optima"/>
              </a:rPr>
              <a:t>1900 - Ahmad rejects clerics’ definition of Jihad</a:t>
            </a:r>
          </a:p>
          <a:p>
            <a:pPr>
              <a:spcBef>
                <a:spcPct val="20000"/>
              </a:spcBef>
            </a:pPr>
            <a:endParaRPr lang="en-US" sz="2200">
              <a:solidFill>
                <a:schemeClr val="bg1"/>
              </a:solidFill>
              <a:latin typeface="Optima"/>
              <a:ea typeface="Optima"/>
              <a:cs typeface="Optima"/>
            </a:endParaRPr>
          </a:p>
          <a:p>
            <a:pPr>
              <a:spcBef>
                <a:spcPct val="20000"/>
              </a:spcBef>
            </a:pPr>
            <a:r>
              <a:rPr lang="en-US" sz="2200">
                <a:solidFill>
                  <a:schemeClr val="bg1"/>
                </a:solidFill>
                <a:latin typeface="Optima"/>
                <a:ea typeface="Optima"/>
                <a:cs typeface="Optima"/>
              </a:rPr>
              <a:t>Mirza Ghulam Ahmad of Qadian (pbuh) claims to be the awaited Messiah. Among his 80 books, Ahmad rejects the concept of violent Jihad with proof from Islam’s Quran and Hadith. </a:t>
            </a:r>
          </a:p>
          <a:p>
            <a:pPr>
              <a:spcBef>
                <a:spcPct val="20000"/>
              </a:spcBef>
            </a:pPr>
            <a:r>
              <a:rPr lang="en-US" sz="2200">
                <a:solidFill>
                  <a:schemeClr val="bg1"/>
                </a:solidFill>
                <a:latin typeface="Optima"/>
                <a:ea typeface="Optima"/>
                <a:cs typeface="Optima"/>
              </a:rPr>
              <a:t>Some radical clerics declare Ahmadi Muslims as heretics for not supporting the call to wage violent Jihad.</a:t>
            </a:r>
          </a:p>
        </p:txBody>
      </p:sp>
      <p:sp>
        <p:nvSpPr>
          <p:cNvPr id="12" name="Rectangle 11"/>
          <p:cNvSpPr>
            <a:spLocks noChangeArrowheads="1"/>
          </p:cNvSpPr>
          <p:nvPr/>
        </p:nvSpPr>
        <p:spPr bwMode="auto">
          <a:xfrm>
            <a:off x="4233863" y="1827213"/>
            <a:ext cx="3128962" cy="277812"/>
          </a:xfrm>
          <a:prstGeom prst="rect">
            <a:avLst/>
          </a:prstGeom>
          <a:noFill/>
          <a:ln w="9525">
            <a:noFill/>
            <a:miter lim="800000"/>
            <a:headEnd/>
            <a:tailEnd/>
          </a:ln>
        </p:spPr>
        <p:txBody>
          <a:bodyPr>
            <a:spAutoFit/>
          </a:bodyPr>
          <a:lstStyle/>
          <a:p>
            <a:endParaRPr lang="en-US" sz="1200" i="1">
              <a:solidFill>
                <a:schemeClr val="bg1"/>
              </a:solidFill>
              <a:latin typeface="Century Schoolbook"/>
            </a:endParaRPr>
          </a:p>
        </p:txBody>
      </p:sp>
      <p:pic>
        <p:nvPicPr>
          <p:cNvPr id="57351" name="Picture 2"/>
          <p:cNvPicPr>
            <a:picLocks noChangeAspect="1"/>
          </p:cNvPicPr>
          <p:nvPr/>
        </p:nvPicPr>
        <p:blipFill>
          <a:blip r:embed="rId2" cstate="print"/>
          <a:srcRect/>
          <a:stretch>
            <a:fillRect/>
          </a:stretch>
        </p:blipFill>
        <p:spPr bwMode="auto">
          <a:xfrm>
            <a:off x="355600" y="1422400"/>
            <a:ext cx="2616200" cy="3449638"/>
          </a:xfrm>
          <a:prstGeom prst="rect">
            <a:avLst/>
          </a:prstGeom>
          <a:noFill/>
          <a:ln w="9525">
            <a:noFill/>
            <a:miter lim="800000"/>
            <a:headEnd/>
            <a:tailEnd/>
          </a:ln>
        </p:spPr>
      </p:pic>
      <p:sp>
        <p:nvSpPr>
          <p:cNvPr id="13" name="Rectangle 12"/>
          <p:cNvSpPr>
            <a:spLocks noChangeArrowheads="1"/>
          </p:cNvSpPr>
          <p:nvPr/>
        </p:nvSpPr>
        <p:spPr bwMode="auto">
          <a:xfrm>
            <a:off x="-1465263" y="5059363"/>
            <a:ext cx="6189663" cy="522287"/>
          </a:xfrm>
          <a:prstGeom prst="rect">
            <a:avLst/>
          </a:prstGeom>
          <a:noFill/>
          <a:ln w="9525">
            <a:noFill/>
            <a:miter lim="800000"/>
            <a:headEnd/>
            <a:tailEnd/>
          </a:ln>
        </p:spPr>
        <p:txBody>
          <a:bodyPr>
            <a:spAutoFit/>
          </a:bodyPr>
          <a:lstStyle/>
          <a:p>
            <a:pPr algn="ctr"/>
            <a:r>
              <a:rPr lang="en-US" sz="1400">
                <a:solidFill>
                  <a:schemeClr val="bg1"/>
                </a:solidFill>
                <a:latin typeface="Optima"/>
                <a:ea typeface="Optima"/>
                <a:cs typeface="Optima"/>
              </a:rPr>
              <a:t>Mirza Ghulam Ahmad</a:t>
            </a:r>
            <a:r>
              <a:rPr lang="en-US" sz="1400" baseline="30000">
                <a:solidFill>
                  <a:schemeClr val="bg1"/>
                </a:solidFill>
                <a:latin typeface="Optima"/>
                <a:ea typeface="Optima"/>
                <a:cs typeface="Optima"/>
              </a:rPr>
              <a:t>as</a:t>
            </a:r>
          </a:p>
          <a:p>
            <a:pPr algn="ctr"/>
            <a:r>
              <a:rPr lang="en-US" sz="1400">
                <a:solidFill>
                  <a:schemeClr val="bg1"/>
                </a:solidFill>
                <a:latin typeface="Optima"/>
                <a:ea typeface="Optima"/>
                <a:cs typeface="Optima"/>
              </a:rPr>
              <a:t>1835-1908 </a:t>
            </a:r>
            <a:endParaRPr lang="en-US" sz="1400" i="1">
              <a:solidFill>
                <a:schemeClr val="bg1"/>
              </a:solidFill>
              <a:latin typeface="Optima"/>
              <a:ea typeface="Optima"/>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92175"/>
            <a:ext cx="9144000" cy="51704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7" name="Straight Connector 6"/>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021388"/>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p:nvSpPr>
        <p:spPr bwMode="auto">
          <a:xfrm>
            <a:off x="3124200" y="1089025"/>
            <a:ext cx="5649913" cy="4019550"/>
          </a:xfrm>
          <a:prstGeom prst="rect">
            <a:avLst/>
          </a:prstGeom>
          <a:noFill/>
          <a:ln w="9525">
            <a:noFill/>
            <a:miter lim="800000"/>
            <a:headEnd/>
            <a:tailEnd/>
          </a:ln>
        </p:spPr>
        <p:txBody>
          <a:bodyPr>
            <a:spAutoFit/>
          </a:bodyPr>
          <a:lstStyle/>
          <a:p>
            <a:pPr>
              <a:spcBef>
                <a:spcPct val="20000"/>
              </a:spcBef>
            </a:pPr>
            <a:r>
              <a:rPr lang="en-US" sz="2200" b="1" u="sng" dirty="0">
                <a:solidFill>
                  <a:schemeClr val="bg1"/>
                </a:solidFill>
                <a:latin typeface="Optima"/>
                <a:ea typeface="Optima"/>
                <a:cs typeface="Optima"/>
              </a:rPr>
              <a:t>1900 - Ahmad rejects clerics’ definition of Jihad</a:t>
            </a:r>
          </a:p>
          <a:p>
            <a:pPr>
              <a:spcBef>
                <a:spcPct val="20000"/>
              </a:spcBef>
            </a:pPr>
            <a:endParaRPr lang="en-US" sz="2200" dirty="0">
              <a:solidFill>
                <a:schemeClr val="bg1"/>
              </a:solidFill>
              <a:latin typeface="Optima"/>
              <a:ea typeface="Optima"/>
              <a:cs typeface="Optima"/>
            </a:endParaRPr>
          </a:p>
          <a:p>
            <a:pPr>
              <a:spcBef>
                <a:spcPct val="20000"/>
              </a:spcBef>
            </a:pPr>
            <a:r>
              <a:rPr lang="en-US" sz="2200" dirty="0" err="1">
                <a:solidFill>
                  <a:schemeClr val="bg1"/>
                </a:solidFill>
                <a:latin typeface="Optima"/>
                <a:ea typeface="Optima"/>
                <a:cs typeface="Optima"/>
              </a:rPr>
              <a:t>Mirza</a:t>
            </a:r>
            <a:r>
              <a:rPr lang="en-US" sz="2200" dirty="0">
                <a:solidFill>
                  <a:schemeClr val="bg1"/>
                </a:solidFill>
                <a:latin typeface="Optima"/>
                <a:ea typeface="Optima"/>
                <a:cs typeface="Optima"/>
              </a:rPr>
              <a:t> </a:t>
            </a:r>
            <a:r>
              <a:rPr lang="en-US" sz="2200" dirty="0" err="1">
                <a:solidFill>
                  <a:schemeClr val="bg1"/>
                </a:solidFill>
                <a:latin typeface="Optima"/>
                <a:ea typeface="Optima"/>
                <a:cs typeface="Optima"/>
              </a:rPr>
              <a:t>Ghulam</a:t>
            </a:r>
            <a:r>
              <a:rPr lang="en-US" sz="2200" dirty="0">
                <a:solidFill>
                  <a:schemeClr val="bg1"/>
                </a:solidFill>
                <a:latin typeface="Optima"/>
                <a:ea typeface="Optima"/>
                <a:cs typeface="Optima"/>
              </a:rPr>
              <a:t> Ahmad of </a:t>
            </a:r>
            <a:r>
              <a:rPr lang="en-US" sz="2200" dirty="0" err="1">
                <a:solidFill>
                  <a:schemeClr val="bg1"/>
                </a:solidFill>
                <a:latin typeface="Optima"/>
                <a:ea typeface="Optima"/>
                <a:cs typeface="Optima"/>
              </a:rPr>
              <a:t>Qadian</a:t>
            </a:r>
            <a:r>
              <a:rPr lang="en-US" sz="2200" dirty="0">
                <a:solidFill>
                  <a:schemeClr val="bg1"/>
                </a:solidFill>
                <a:latin typeface="Optima"/>
                <a:ea typeface="Optima"/>
                <a:cs typeface="Optima"/>
              </a:rPr>
              <a:t> (</a:t>
            </a:r>
            <a:r>
              <a:rPr lang="en-US" sz="2200" dirty="0" err="1">
                <a:solidFill>
                  <a:schemeClr val="bg1"/>
                </a:solidFill>
                <a:latin typeface="Optima"/>
                <a:ea typeface="Optima"/>
                <a:cs typeface="Optima"/>
              </a:rPr>
              <a:t>pbuh</a:t>
            </a:r>
            <a:r>
              <a:rPr lang="en-US" sz="2200" dirty="0">
                <a:solidFill>
                  <a:schemeClr val="bg1"/>
                </a:solidFill>
                <a:latin typeface="Optima"/>
                <a:ea typeface="Optima"/>
                <a:cs typeface="Optima"/>
              </a:rPr>
              <a:t>) claims to be the awaited Messiah. Among his 80 books, Ahmad rejects the concept of violent Jihad with proof from Islam’s Quran and </a:t>
            </a:r>
            <a:r>
              <a:rPr lang="en-US" sz="2200" dirty="0" err="1">
                <a:solidFill>
                  <a:schemeClr val="bg1"/>
                </a:solidFill>
                <a:latin typeface="Optima"/>
                <a:ea typeface="Optima"/>
                <a:cs typeface="Optima"/>
              </a:rPr>
              <a:t>Hadith</a:t>
            </a:r>
            <a:r>
              <a:rPr lang="en-US" sz="2200" dirty="0">
                <a:solidFill>
                  <a:schemeClr val="bg1"/>
                </a:solidFill>
                <a:latin typeface="Optima"/>
                <a:ea typeface="Optima"/>
                <a:cs typeface="Optima"/>
              </a:rPr>
              <a:t>. </a:t>
            </a:r>
          </a:p>
          <a:p>
            <a:pPr>
              <a:spcBef>
                <a:spcPct val="20000"/>
              </a:spcBef>
            </a:pPr>
            <a:r>
              <a:rPr lang="en-US" sz="2200" dirty="0">
                <a:solidFill>
                  <a:schemeClr val="bg1"/>
                </a:solidFill>
                <a:latin typeface="Optima"/>
                <a:ea typeface="Optima"/>
                <a:cs typeface="Optima"/>
              </a:rPr>
              <a:t>Some radical clerics declare </a:t>
            </a:r>
            <a:r>
              <a:rPr lang="en-US" sz="2200" dirty="0" err="1">
                <a:solidFill>
                  <a:schemeClr val="bg1"/>
                </a:solidFill>
                <a:latin typeface="Optima"/>
                <a:ea typeface="Optima"/>
                <a:cs typeface="Optima"/>
              </a:rPr>
              <a:t>Ahmadi</a:t>
            </a:r>
            <a:r>
              <a:rPr lang="en-US" sz="2200" dirty="0">
                <a:solidFill>
                  <a:schemeClr val="bg1"/>
                </a:solidFill>
                <a:latin typeface="Optima"/>
                <a:ea typeface="Optima"/>
                <a:cs typeface="Optima"/>
              </a:rPr>
              <a:t> Muslims as heretics for not supporting the call to wage violent Jihad.</a:t>
            </a:r>
          </a:p>
        </p:txBody>
      </p:sp>
      <p:sp>
        <p:nvSpPr>
          <p:cNvPr id="12" name="Rectangle 11"/>
          <p:cNvSpPr>
            <a:spLocks noChangeArrowheads="1"/>
          </p:cNvSpPr>
          <p:nvPr/>
        </p:nvSpPr>
        <p:spPr bwMode="auto">
          <a:xfrm>
            <a:off x="4233863" y="1827213"/>
            <a:ext cx="3128962" cy="277812"/>
          </a:xfrm>
          <a:prstGeom prst="rect">
            <a:avLst/>
          </a:prstGeom>
          <a:noFill/>
          <a:ln w="9525">
            <a:noFill/>
            <a:miter lim="800000"/>
            <a:headEnd/>
            <a:tailEnd/>
          </a:ln>
        </p:spPr>
        <p:txBody>
          <a:bodyPr>
            <a:spAutoFit/>
          </a:bodyPr>
          <a:lstStyle/>
          <a:p>
            <a:endParaRPr lang="en-US" sz="1200" i="1">
              <a:solidFill>
                <a:schemeClr val="bg1"/>
              </a:solidFill>
              <a:latin typeface="Century Schoolbook"/>
            </a:endParaRPr>
          </a:p>
        </p:txBody>
      </p:sp>
      <p:pic>
        <p:nvPicPr>
          <p:cNvPr id="57351" name="Picture 2"/>
          <p:cNvPicPr>
            <a:picLocks noChangeAspect="1"/>
          </p:cNvPicPr>
          <p:nvPr/>
        </p:nvPicPr>
        <p:blipFill>
          <a:blip r:embed="rId2" cstate="print"/>
          <a:srcRect/>
          <a:stretch>
            <a:fillRect/>
          </a:stretch>
        </p:blipFill>
        <p:spPr bwMode="auto">
          <a:xfrm>
            <a:off x="355600" y="1422400"/>
            <a:ext cx="2616200" cy="3449638"/>
          </a:xfrm>
          <a:prstGeom prst="rect">
            <a:avLst/>
          </a:prstGeom>
          <a:noFill/>
          <a:ln w="9525">
            <a:noFill/>
            <a:miter lim="800000"/>
            <a:headEnd/>
            <a:tailEnd/>
          </a:ln>
        </p:spPr>
      </p:pic>
      <p:sp>
        <p:nvSpPr>
          <p:cNvPr id="13" name="Rectangle 12"/>
          <p:cNvSpPr>
            <a:spLocks noChangeArrowheads="1"/>
          </p:cNvSpPr>
          <p:nvPr/>
        </p:nvSpPr>
        <p:spPr bwMode="auto">
          <a:xfrm>
            <a:off x="-1465263" y="5059363"/>
            <a:ext cx="6189663" cy="954107"/>
          </a:xfrm>
          <a:prstGeom prst="rect">
            <a:avLst/>
          </a:prstGeom>
          <a:noFill/>
          <a:ln w="9525">
            <a:noFill/>
            <a:miter lim="800000"/>
            <a:headEnd/>
            <a:tailEnd/>
          </a:ln>
        </p:spPr>
        <p:txBody>
          <a:bodyPr>
            <a:spAutoFit/>
          </a:bodyPr>
          <a:lstStyle/>
          <a:p>
            <a:pPr algn="ctr"/>
            <a:r>
              <a:rPr lang="en-US" sz="1400" dirty="0" err="1">
                <a:solidFill>
                  <a:schemeClr val="bg1"/>
                </a:solidFill>
                <a:latin typeface="Optima"/>
                <a:ea typeface="Optima"/>
                <a:cs typeface="Optima"/>
              </a:rPr>
              <a:t>Mirza</a:t>
            </a:r>
            <a:r>
              <a:rPr lang="en-US" sz="1400" dirty="0">
                <a:solidFill>
                  <a:schemeClr val="bg1"/>
                </a:solidFill>
                <a:latin typeface="Optima"/>
                <a:ea typeface="Optima"/>
                <a:cs typeface="Optima"/>
              </a:rPr>
              <a:t> </a:t>
            </a:r>
            <a:r>
              <a:rPr lang="en-US" sz="1400" dirty="0" err="1">
                <a:solidFill>
                  <a:schemeClr val="bg1"/>
                </a:solidFill>
                <a:latin typeface="Optima"/>
                <a:ea typeface="Optima"/>
                <a:cs typeface="Optima"/>
              </a:rPr>
              <a:t>Ghulam</a:t>
            </a:r>
            <a:r>
              <a:rPr lang="en-US" sz="1400" dirty="0">
                <a:solidFill>
                  <a:schemeClr val="bg1"/>
                </a:solidFill>
                <a:latin typeface="Optima"/>
                <a:ea typeface="Optima"/>
                <a:cs typeface="Optima"/>
              </a:rPr>
              <a:t> </a:t>
            </a:r>
            <a:r>
              <a:rPr lang="en-US" sz="1400" dirty="0" err="1">
                <a:solidFill>
                  <a:schemeClr val="bg1"/>
                </a:solidFill>
                <a:latin typeface="Optima"/>
                <a:ea typeface="Optima"/>
                <a:cs typeface="Optima"/>
              </a:rPr>
              <a:t>Ahmad</a:t>
            </a:r>
            <a:r>
              <a:rPr lang="en-US" sz="1400" baseline="30000" dirty="0" err="1">
                <a:solidFill>
                  <a:schemeClr val="bg1"/>
                </a:solidFill>
                <a:latin typeface="Optima"/>
                <a:ea typeface="Optima"/>
                <a:cs typeface="Optima"/>
              </a:rPr>
              <a:t>as</a:t>
            </a:r>
            <a:endParaRPr lang="en-US" sz="1400" baseline="30000" dirty="0">
              <a:solidFill>
                <a:schemeClr val="bg1"/>
              </a:solidFill>
              <a:latin typeface="Optima"/>
              <a:ea typeface="Optima"/>
              <a:cs typeface="Optima"/>
            </a:endParaRPr>
          </a:p>
          <a:p>
            <a:pPr algn="ctr"/>
            <a:r>
              <a:rPr lang="en-US" sz="1400" dirty="0">
                <a:solidFill>
                  <a:schemeClr val="bg1"/>
                </a:solidFill>
                <a:latin typeface="Optima"/>
                <a:ea typeface="Optima"/>
                <a:cs typeface="Optima"/>
              </a:rPr>
              <a:t>1835-1908 </a:t>
            </a:r>
            <a:endParaRPr lang="en-US" sz="1400" dirty="0" smtClean="0">
              <a:solidFill>
                <a:schemeClr val="bg1"/>
              </a:solidFill>
              <a:latin typeface="Optima"/>
              <a:ea typeface="Optima"/>
              <a:cs typeface="Optima"/>
            </a:endParaRPr>
          </a:p>
          <a:p>
            <a:pPr algn="ctr"/>
            <a:endParaRPr lang="en-US" sz="1400" i="1" dirty="0" smtClean="0">
              <a:solidFill>
                <a:schemeClr val="bg1"/>
              </a:solidFill>
              <a:latin typeface="Optima"/>
              <a:ea typeface="Optima"/>
              <a:cs typeface="Optima"/>
            </a:endParaRPr>
          </a:p>
          <a:p>
            <a:pPr algn="ctr"/>
            <a:r>
              <a:rPr lang="en-US" sz="1400" i="1" dirty="0" smtClean="0">
                <a:solidFill>
                  <a:schemeClr val="bg1"/>
                </a:solidFill>
                <a:latin typeface="Optima"/>
                <a:ea typeface="Optima"/>
                <a:cs typeface="Optima"/>
              </a:rPr>
              <a:t>(“British Government and Jihad” - 1900)</a:t>
            </a:r>
            <a:endParaRPr lang="en-US" sz="1400" i="1" dirty="0">
              <a:solidFill>
                <a:schemeClr val="bg1"/>
              </a:solidFill>
              <a:latin typeface="Optima"/>
              <a:ea typeface="Optima"/>
              <a:cs typeface="Optima"/>
            </a:endParaRPr>
          </a:p>
        </p:txBody>
      </p:sp>
      <p:pic>
        <p:nvPicPr>
          <p:cNvPr id="33794" name="Picture 2" descr="D:\My Data\Documents\Personal\Jamaat\Tabligh\True Islam\Promised Messiah (as) on Jihad.jpg"/>
          <p:cNvPicPr>
            <a:picLocks noChangeAspect="1" noChangeArrowheads="1"/>
          </p:cNvPicPr>
          <p:nvPr/>
        </p:nvPicPr>
        <p:blipFill>
          <a:blip r:embed="rId3" cstate="print"/>
          <a:srcRect/>
          <a:stretch>
            <a:fillRect/>
          </a:stretch>
        </p:blipFill>
        <p:spPr bwMode="auto">
          <a:xfrm>
            <a:off x="3200400" y="1066800"/>
            <a:ext cx="5715000" cy="10915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467" name="Rectangle 5"/>
          <p:cNvSpPr>
            <a:spLocks noChangeArrowheads="1"/>
          </p:cNvSpPr>
          <p:nvPr/>
        </p:nvSpPr>
        <p:spPr bwMode="auto">
          <a:xfrm>
            <a:off x="1027113" y="3114675"/>
            <a:ext cx="7092950" cy="461963"/>
          </a:xfrm>
          <a:prstGeom prst="rect">
            <a:avLst/>
          </a:prstGeom>
          <a:noFill/>
          <a:ln w="9525">
            <a:noFill/>
            <a:miter lim="800000"/>
            <a:headEnd/>
            <a:tailEnd/>
          </a:ln>
        </p:spPr>
        <p:txBody>
          <a:bodyPr>
            <a:spAutoFit/>
          </a:bodyPr>
          <a:lstStyle/>
          <a:p>
            <a:pPr algn="ctr"/>
            <a:r>
              <a:rPr lang="en-US" altLang="ja-JP">
                <a:solidFill>
                  <a:srgbClr val="FFFFFF"/>
                </a:solidFill>
                <a:latin typeface="Optima"/>
                <a:ea typeface="Optima"/>
                <a:cs typeface="Optima"/>
              </a:rPr>
              <a:t>What can WE do?</a:t>
            </a:r>
            <a:endParaRPr lang="en-US">
              <a:solidFill>
                <a:srgbClr val="FFFFFF"/>
              </a:solidFill>
              <a:latin typeface="Optima"/>
              <a:ea typeface="Optima"/>
              <a:cs typeface="Optima"/>
            </a:endParaRP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491" name="Rectangle 5"/>
          <p:cNvSpPr>
            <a:spLocks noChangeArrowheads="1"/>
          </p:cNvSpPr>
          <p:nvPr/>
        </p:nvSpPr>
        <p:spPr bwMode="auto">
          <a:xfrm>
            <a:off x="723900" y="2199144"/>
            <a:ext cx="7829550" cy="2677656"/>
          </a:xfrm>
          <a:prstGeom prst="rect">
            <a:avLst/>
          </a:prstGeom>
          <a:noFill/>
          <a:ln w="9525">
            <a:noFill/>
            <a:miter lim="800000"/>
            <a:headEnd/>
            <a:tailEnd/>
          </a:ln>
        </p:spPr>
        <p:txBody>
          <a:bodyPr>
            <a:spAutoFit/>
          </a:bodyPr>
          <a:lstStyle/>
          <a:p>
            <a:pPr algn="ctr"/>
            <a:r>
              <a:rPr lang="en-US" altLang="ja-JP" dirty="0">
                <a:solidFill>
                  <a:srgbClr val="FFFFFF"/>
                </a:solidFill>
                <a:latin typeface="Optima"/>
                <a:ea typeface="Optima"/>
                <a:cs typeface="Optima"/>
              </a:rPr>
              <a:t>Recognize the real issue. Islam is not the problem</a:t>
            </a:r>
          </a:p>
          <a:p>
            <a:pPr algn="ctr"/>
            <a:endParaRPr lang="en-US" dirty="0">
              <a:solidFill>
                <a:srgbClr val="FFFFFF"/>
              </a:solidFill>
              <a:latin typeface="Optima"/>
              <a:ea typeface="Optima"/>
              <a:cs typeface="Optima"/>
            </a:endParaRPr>
          </a:p>
          <a:p>
            <a:pPr algn="ctr"/>
            <a:r>
              <a:rPr lang="en-US" dirty="0">
                <a:solidFill>
                  <a:srgbClr val="FFFFFF"/>
                </a:solidFill>
                <a:latin typeface="Optima"/>
                <a:ea typeface="Optima"/>
                <a:cs typeface="Optima"/>
              </a:rPr>
              <a:t>Extremists have hijacked Islam for non-religious </a:t>
            </a:r>
            <a:r>
              <a:rPr lang="en-US" dirty="0" smtClean="0">
                <a:solidFill>
                  <a:srgbClr val="FFFFFF"/>
                </a:solidFill>
                <a:latin typeface="Optima"/>
                <a:ea typeface="Optima"/>
                <a:cs typeface="Optima"/>
              </a:rPr>
              <a:t>purposes</a:t>
            </a:r>
          </a:p>
          <a:p>
            <a:pPr algn="ctr"/>
            <a:endParaRPr lang="en-US" dirty="0" smtClean="0">
              <a:solidFill>
                <a:srgbClr val="FFFFFF"/>
              </a:solidFill>
              <a:latin typeface="Optima"/>
              <a:ea typeface="Optima"/>
              <a:cs typeface="Optima"/>
            </a:endParaRPr>
          </a:p>
          <a:p>
            <a:pPr algn="ctr"/>
            <a:r>
              <a:rPr lang="en-US" dirty="0" smtClean="0">
                <a:solidFill>
                  <a:srgbClr val="FFFFFF"/>
                </a:solidFill>
                <a:latin typeface="Optima"/>
                <a:ea typeface="Optima"/>
                <a:cs typeface="Optima"/>
              </a:rPr>
              <a:t>Media’s coverage of VENOM is not balanced</a:t>
            </a:r>
            <a:endParaRPr lang="en-US" dirty="0">
              <a:solidFill>
                <a:srgbClr val="FFFFFF"/>
              </a:solidFill>
              <a:latin typeface="Optima"/>
              <a:ea typeface="Optima"/>
              <a:cs typeface="Optima"/>
            </a:endParaRPr>
          </a:p>
          <a:p>
            <a:pPr algn="ctr"/>
            <a:endParaRPr lang="en-US" dirty="0">
              <a:solidFill>
                <a:srgbClr val="FFFFFF"/>
              </a:solidFill>
              <a:latin typeface="Optima"/>
              <a:ea typeface="Optima"/>
              <a:cs typeface="Optima"/>
            </a:endParaRP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Things Dont Change.jpg"/>
          <p:cNvPicPr>
            <a:picLocks noChangeAspect="1"/>
          </p:cNvPicPr>
          <p:nvPr/>
        </p:nvPicPr>
        <p:blipFill>
          <a:blip r:embed="rId2" cstate="print"/>
          <a:srcRect/>
          <a:stretch>
            <a:fillRect/>
          </a:stretch>
        </p:blipFill>
        <p:spPr bwMode="auto">
          <a:xfrm>
            <a:off x="1806575" y="128588"/>
            <a:ext cx="5530850" cy="660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Watch Your Thoughts.jpg"/>
          <p:cNvPicPr>
            <a:picLocks noChangeAspect="1"/>
          </p:cNvPicPr>
          <p:nvPr/>
        </p:nvPicPr>
        <p:blipFill>
          <a:blip r:embed="rId2" cstate="print"/>
          <a:srcRect/>
          <a:stretch>
            <a:fillRect/>
          </a:stretch>
        </p:blipFill>
        <p:spPr bwMode="auto">
          <a:xfrm>
            <a:off x="1295400" y="444500"/>
            <a:ext cx="6629400" cy="603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617955"/>
            <a:ext cx="8637588" cy="2123658"/>
          </a:xfrm>
        </p:spPr>
        <p:txBody>
          <a:bodyPr/>
          <a:lstStyle/>
          <a:p>
            <a:pPr algn="ctr"/>
            <a:r>
              <a:rPr lang="en-US" dirty="0" smtClean="0">
                <a:solidFill>
                  <a:srgbClr val="FF0000"/>
                </a:solidFill>
              </a:rPr>
              <a:t>Extremists Divide and Rule:</a:t>
            </a:r>
            <a:br>
              <a:rPr lang="en-US" dirty="0" smtClean="0">
                <a:solidFill>
                  <a:srgbClr val="FF0000"/>
                </a:solidFill>
              </a:rPr>
            </a:br>
            <a:r>
              <a:rPr lang="en-US" i="1" dirty="0" smtClean="0">
                <a:solidFill>
                  <a:srgbClr val="FF0000"/>
                </a:solidFill>
              </a:rPr>
              <a:t>Misinformation, Fear, Division</a:t>
            </a:r>
            <a:br>
              <a:rPr lang="en-US" i="1" dirty="0" smtClean="0">
                <a:solidFill>
                  <a:srgbClr val="FF0000"/>
                </a:solidFill>
              </a:rPr>
            </a:br>
            <a:r>
              <a:rPr lang="en-US" i="1" dirty="0" smtClean="0">
                <a:solidFill>
                  <a:srgbClr val="FF0000"/>
                </a:solidFill>
              </a:rPr>
              <a:t>Hate and Violence</a:t>
            </a:r>
          </a:p>
        </p:txBody>
      </p:sp>
      <p:sp>
        <p:nvSpPr>
          <p:cNvPr id="6" name="Title 1"/>
          <p:cNvSpPr txBox="1">
            <a:spLocks/>
          </p:cNvSpPr>
          <p:nvPr/>
        </p:nvSpPr>
        <p:spPr bwMode="auto">
          <a:xfrm>
            <a:off x="381000" y="3515142"/>
            <a:ext cx="8637588" cy="2123658"/>
          </a:xfrm>
          <a:prstGeom prst="rect">
            <a:avLst/>
          </a:prstGeom>
          <a:noFill/>
          <a:ln w="9525">
            <a:noFill/>
            <a:miter lim="800000"/>
            <a:headEnd/>
            <a:tailEnd/>
          </a:ln>
        </p:spPr>
        <p:txBody>
          <a:bodyPr anchor="b">
            <a:spAutoFit/>
          </a:bodyPr>
          <a:lstStyle/>
          <a:p>
            <a:pPr algn="ctr" eaLnBrk="0" hangingPunct="0">
              <a:defRPr/>
            </a:pPr>
            <a:r>
              <a:rPr lang="en-US" sz="4400" kern="0" dirty="0" smtClean="0">
                <a:solidFill>
                  <a:srgbClr val="FFFFFF"/>
                </a:solidFill>
                <a:latin typeface="+mj-lt"/>
                <a:ea typeface="+mj-ea"/>
                <a:cs typeface="+mj-cs"/>
              </a:rPr>
              <a:t>Extremists’ Nightmare:</a:t>
            </a:r>
          </a:p>
          <a:p>
            <a:pPr algn="ctr" eaLnBrk="0" hangingPunct="0">
              <a:defRPr/>
            </a:pPr>
            <a:r>
              <a:rPr lang="en-US" sz="4400" i="1" kern="0" dirty="0" smtClean="0">
                <a:solidFill>
                  <a:srgbClr val="FFFFFF"/>
                </a:solidFill>
                <a:latin typeface="+mj-lt"/>
                <a:ea typeface="+mj-ea"/>
                <a:cs typeface="+mj-cs"/>
              </a:rPr>
              <a:t>Education</a:t>
            </a:r>
            <a:r>
              <a:rPr lang="en-US" sz="4400" i="1" kern="0" dirty="0">
                <a:solidFill>
                  <a:srgbClr val="FFFFFF"/>
                </a:solidFill>
                <a:latin typeface="+mj-lt"/>
                <a:ea typeface="+mj-ea"/>
                <a:cs typeface="+mj-cs"/>
              </a:rPr>
              <a:t>, </a:t>
            </a:r>
            <a:r>
              <a:rPr lang="en-US" sz="4400" i="1" kern="0" dirty="0" smtClean="0">
                <a:solidFill>
                  <a:srgbClr val="FFFFFF"/>
                </a:solidFill>
                <a:latin typeface="+mj-lt"/>
                <a:ea typeface="+mj-ea"/>
                <a:cs typeface="+mj-cs"/>
              </a:rPr>
              <a:t>Tolerance</a:t>
            </a:r>
            <a:endParaRPr lang="en-US" sz="4400" i="1" kern="0" dirty="0">
              <a:solidFill>
                <a:srgbClr val="FFFFFF"/>
              </a:solidFill>
              <a:latin typeface="+mj-lt"/>
              <a:ea typeface="+mj-ea"/>
              <a:cs typeface="+mj-cs"/>
            </a:endParaRPr>
          </a:p>
          <a:p>
            <a:pPr algn="ctr" eaLnBrk="0" hangingPunct="0">
              <a:defRPr/>
            </a:pPr>
            <a:r>
              <a:rPr lang="en-US" sz="4400" i="1" kern="0" dirty="0" smtClean="0">
                <a:solidFill>
                  <a:srgbClr val="FFFFFF"/>
                </a:solidFill>
                <a:latin typeface="+mj-lt"/>
                <a:ea typeface="+mj-ea"/>
                <a:cs typeface="+mj-cs"/>
              </a:rPr>
              <a:t>Peace and Unity</a:t>
            </a:r>
            <a:endParaRPr lang="en-US" sz="4400" i="1" kern="0" dirty="0">
              <a:solidFill>
                <a:srgbClr val="FFFFFF"/>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7" name="Rectangle 5"/>
          <p:cNvSpPr>
            <a:spLocks noChangeArrowheads="1"/>
          </p:cNvSpPr>
          <p:nvPr/>
        </p:nvSpPr>
        <p:spPr bwMode="auto">
          <a:xfrm>
            <a:off x="1027113" y="3114675"/>
            <a:ext cx="7092950" cy="461963"/>
          </a:xfrm>
          <a:prstGeom prst="rect">
            <a:avLst/>
          </a:prstGeom>
          <a:noFill/>
          <a:ln w="9525">
            <a:noFill/>
            <a:miter lim="800000"/>
            <a:headEnd/>
            <a:tailEnd/>
          </a:ln>
        </p:spPr>
        <p:txBody>
          <a:bodyPr>
            <a:spAutoFit/>
          </a:bodyPr>
          <a:lstStyle/>
          <a:p>
            <a:pPr algn="ctr"/>
            <a:r>
              <a:rPr lang="en-US">
                <a:solidFill>
                  <a:srgbClr val="FFFFFF"/>
                </a:solidFill>
                <a:latin typeface="Optima"/>
                <a:ea typeface="Optima"/>
                <a:cs typeface="Optima"/>
              </a:rPr>
              <a:t>WHY are WE here?</a:t>
            </a: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611" name="Rectangle 5"/>
          <p:cNvSpPr>
            <a:spLocks noChangeArrowheads="1"/>
          </p:cNvSpPr>
          <p:nvPr/>
        </p:nvSpPr>
        <p:spPr bwMode="auto">
          <a:xfrm>
            <a:off x="1027113" y="3114675"/>
            <a:ext cx="7092950" cy="461963"/>
          </a:xfrm>
          <a:prstGeom prst="rect">
            <a:avLst/>
          </a:prstGeom>
          <a:noFill/>
          <a:ln w="9525">
            <a:noFill/>
            <a:miter lim="800000"/>
            <a:headEnd/>
            <a:tailEnd/>
          </a:ln>
        </p:spPr>
        <p:txBody>
          <a:bodyPr>
            <a:spAutoFit/>
          </a:bodyPr>
          <a:lstStyle/>
          <a:p>
            <a:pPr algn="ctr"/>
            <a:r>
              <a:rPr lang="en-US" altLang="ja-JP">
                <a:solidFill>
                  <a:srgbClr val="FFFFFF"/>
                </a:solidFill>
                <a:latin typeface="Optima"/>
                <a:ea typeface="Optima"/>
                <a:cs typeface="Optima"/>
              </a:rPr>
              <a:t>How can YOU help?</a:t>
            </a:r>
            <a:endParaRPr lang="en-US">
              <a:solidFill>
                <a:srgbClr val="FFFFFF"/>
              </a:solidFill>
              <a:latin typeface="Optima"/>
              <a:ea typeface="Optima"/>
              <a:cs typeface="Optima"/>
            </a:endParaRP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635" name="Rectangle 5"/>
          <p:cNvSpPr>
            <a:spLocks noChangeArrowheads="1"/>
          </p:cNvSpPr>
          <p:nvPr/>
        </p:nvSpPr>
        <p:spPr bwMode="auto">
          <a:xfrm>
            <a:off x="723900" y="4267200"/>
            <a:ext cx="7829550" cy="461962"/>
          </a:xfrm>
          <a:prstGeom prst="rect">
            <a:avLst/>
          </a:prstGeom>
          <a:noFill/>
          <a:ln w="9525">
            <a:noFill/>
            <a:miter lim="800000"/>
            <a:headEnd/>
            <a:tailEnd/>
          </a:ln>
        </p:spPr>
        <p:txBody>
          <a:bodyPr>
            <a:spAutoFit/>
          </a:bodyPr>
          <a:lstStyle/>
          <a:p>
            <a:pPr algn="ctr"/>
            <a:r>
              <a:rPr lang="en-US" dirty="0">
                <a:solidFill>
                  <a:srgbClr val="FFFFFF"/>
                </a:solidFill>
                <a:latin typeface="Optima"/>
                <a:ea typeface="Optima"/>
                <a:cs typeface="Optima"/>
              </a:rPr>
              <a:t>Engage, Don’t Isolate</a:t>
            </a: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9638" name="Rectangle 5"/>
          <p:cNvSpPr>
            <a:spLocks noChangeArrowheads="1"/>
          </p:cNvSpPr>
          <p:nvPr/>
        </p:nvSpPr>
        <p:spPr bwMode="auto">
          <a:xfrm>
            <a:off x="685800" y="1447800"/>
            <a:ext cx="7829550" cy="2677656"/>
          </a:xfrm>
          <a:prstGeom prst="rect">
            <a:avLst/>
          </a:prstGeom>
          <a:noFill/>
          <a:ln w="9525">
            <a:noFill/>
            <a:miter lim="800000"/>
            <a:headEnd/>
            <a:tailEnd/>
          </a:ln>
        </p:spPr>
        <p:txBody>
          <a:bodyPr>
            <a:spAutoFit/>
          </a:bodyPr>
          <a:lstStyle/>
          <a:p>
            <a:pPr algn="ctr"/>
            <a:r>
              <a:rPr lang="en-US" altLang="ja-JP" dirty="0">
                <a:solidFill>
                  <a:srgbClr val="FFFFFF"/>
                </a:solidFill>
                <a:latin typeface="Optima"/>
                <a:ea typeface="Optima"/>
                <a:cs typeface="Optima"/>
              </a:rPr>
              <a:t>Let’s work together to educate America about True Islam</a:t>
            </a:r>
          </a:p>
          <a:p>
            <a:pPr algn="ctr">
              <a:buFontTx/>
              <a:buChar char="-"/>
            </a:pPr>
            <a:r>
              <a:rPr lang="en-US" dirty="0">
                <a:solidFill>
                  <a:srgbClr val="FFFFFF"/>
                </a:solidFill>
                <a:latin typeface="Optima"/>
                <a:ea typeface="Optima"/>
                <a:cs typeface="Optima"/>
              </a:rPr>
              <a:t> Educate Yourself </a:t>
            </a:r>
          </a:p>
          <a:p>
            <a:pPr algn="ctr">
              <a:buFontTx/>
              <a:buChar char="-"/>
            </a:pPr>
            <a:r>
              <a:rPr lang="en-US" dirty="0">
                <a:solidFill>
                  <a:srgbClr val="FFFFFF"/>
                </a:solidFill>
                <a:latin typeface="Optima"/>
                <a:ea typeface="Optima"/>
                <a:cs typeface="Optima"/>
              </a:rPr>
              <a:t>Your Family</a:t>
            </a:r>
          </a:p>
          <a:p>
            <a:pPr algn="ctr">
              <a:buFontTx/>
              <a:buChar char="-"/>
            </a:pPr>
            <a:r>
              <a:rPr lang="en-US" dirty="0">
                <a:solidFill>
                  <a:srgbClr val="FFFFFF"/>
                </a:solidFill>
                <a:latin typeface="Optima"/>
                <a:ea typeface="Optima"/>
                <a:cs typeface="Optima"/>
              </a:rPr>
              <a:t> Your Neighbors</a:t>
            </a:r>
          </a:p>
          <a:p>
            <a:pPr algn="ctr">
              <a:buFontTx/>
              <a:buChar char="-"/>
            </a:pPr>
            <a:r>
              <a:rPr lang="en-US" dirty="0">
                <a:solidFill>
                  <a:srgbClr val="FFFFFF"/>
                </a:solidFill>
                <a:latin typeface="Optima"/>
                <a:ea typeface="Optima"/>
                <a:cs typeface="Optima"/>
              </a:rPr>
              <a:t> Your </a:t>
            </a:r>
            <a:r>
              <a:rPr lang="en-US" dirty="0" smtClean="0">
                <a:solidFill>
                  <a:srgbClr val="FFFFFF"/>
                </a:solidFill>
                <a:latin typeface="Optima"/>
                <a:ea typeface="Optima"/>
                <a:cs typeface="Optima"/>
              </a:rPr>
              <a:t>Friends</a:t>
            </a:r>
          </a:p>
          <a:p>
            <a:pPr algn="ctr">
              <a:buFontTx/>
              <a:buChar char="-"/>
            </a:pPr>
            <a:endParaRPr lang="en-US" dirty="0">
              <a:solidFill>
                <a:srgbClr val="FFFFFF"/>
              </a:solidFill>
              <a:latin typeface="Optima"/>
              <a:ea typeface="Optima"/>
              <a:cs typeface="Optima"/>
            </a:endParaRPr>
          </a:p>
          <a:p>
            <a:pPr algn="ctr">
              <a:buFontTx/>
              <a:buChar char="-"/>
            </a:pPr>
            <a:r>
              <a:rPr lang="en-US" dirty="0">
                <a:solidFill>
                  <a:srgbClr val="FFFFFF"/>
                </a:solidFill>
                <a:latin typeface="Optima"/>
                <a:ea typeface="Optima"/>
                <a:cs typeface="Optima"/>
              </a:rPr>
              <a:t>Those Misinformed and Afraid</a:t>
            </a:r>
          </a:p>
        </p:txBody>
      </p:sp>
      <p:sp>
        <p:nvSpPr>
          <p:cNvPr id="10" name="Title 1"/>
          <p:cNvSpPr>
            <a:spLocks noGrp="1"/>
          </p:cNvSpPr>
          <p:nvPr>
            <p:ph type="title"/>
          </p:nvPr>
        </p:nvSpPr>
        <p:spPr>
          <a:xfrm>
            <a:off x="317500" y="152400"/>
            <a:ext cx="8637588" cy="762000"/>
          </a:xfrm>
        </p:spPr>
        <p:txBody>
          <a:bodyPr/>
          <a:lstStyle/>
          <a:p>
            <a:pPr fontAlgn="auto">
              <a:spcAft>
                <a:spcPts val="0"/>
              </a:spcAft>
              <a:defRPr/>
            </a:pPr>
            <a:r>
              <a:rPr lang="en-US" dirty="0" smtClean="0">
                <a:solidFill>
                  <a:schemeClr val="tx2">
                    <a:satMod val="200000"/>
                  </a:schemeClr>
                </a:solidFill>
              </a:rPr>
              <a:t>Educate…</a:t>
            </a:r>
            <a:endParaRPr lang="en-US"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659" name="Rectangle 5"/>
          <p:cNvSpPr>
            <a:spLocks noChangeArrowheads="1"/>
          </p:cNvSpPr>
          <p:nvPr/>
        </p:nvSpPr>
        <p:spPr bwMode="auto">
          <a:xfrm>
            <a:off x="723900" y="1595438"/>
            <a:ext cx="7829550" cy="461962"/>
          </a:xfrm>
          <a:prstGeom prst="rect">
            <a:avLst/>
          </a:prstGeom>
          <a:noFill/>
          <a:ln w="9525">
            <a:noFill/>
            <a:miter lim="800000"/>
            <a:headEnd/>
            <a:tailEnd/>
          </a:ln>
        </p:spPr>
        <p:txBody>
          <a:bodyPr>
            <a:spAutoFit/>
          </a:bodyPr>
          <a:lstStyle/>
          <a:p>
            <a:pPr algn="ctr"/>
            <a:r>
              <a:rPr lang="en-US">
                <a:solidFill>
                  <a:srgbClr val="FFFFFF"/>
                </a:solidFill>
                <a:latin typeface="Optima"/>
                <a:ea typeface="Optima"/>
                <a:cs typeface="Optima"/>
              </a:rPr>
              <a:t>Engage, Don’t Isolate</a:t>
            </a: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0662" name="Rectangle 8"/>
          <p:cNvSpPr>
            <a:spLocks noChangeArrowheads="1"/>
          </p:cNvSpPr>
          <p:nvPr/>
        </p:nvSpPr>
        <p:spPr bwMode="auto">
          <a:xfrm>
            <a:off x="1028700" y="2544763"/>
            <a:ext cx="7829550" cy="2677656"/>
          </a:xfrm>
          <a:prstGeom prst="rect">
            <a:avLst/>
          </a:prstGeom>
          <a:noFill/>
          <a:ln w="9525">
            <a:noFill/>
            <a:miter lim="800000"/>
            <a:headEnd/>
            <a:tailEnd/>
          </a:ln>
        </p:spPr>
        <p:txBody>
          <a:bodyPr>
            <a:spAutoFit/>
          </a:bodyPr>
          <a:lstStyle/>
          <a:p>
            <a:pPr algn="ctr"/>
            <a:r>
              <a:rPr lang="en-US" dirty="0" smtClean="0">
                <a:solidFill>
                  <a:srgbClr val="FFFFFF"/>
                </a:solidFill>
                <a:latin typeface="Optima"/>
                <a:ea typeface="Optima"/>
                <a:cs typeface="Optima"/>
              </a:rPr>
              <a:t>- </a:t>
            </a:r>
            <a:r>
              <a:rPr lang="en-US" dirty="0">
                <a:solidFill>
                  <a:srgbClr val="FFFFFF"/>
                </a:solidFill>
                <a:latin typeface="Optima"/>
                <a:ea typeface="Optima"/>
                <a:cs typeface="Optima"/>
              </a:rPr>
              <a:t>Attend Quran Exhibitions and help setup more</a:t>
            </a:r>
          </a:p>
          <a:p>
            <a:pPr algn="ctr">
              <a:buFontTx/>
              <a:buChar char="-"/>
            </a:pPr>
            <a:r>
              <a:rPr lang="en-US" dirty="0">
                <a:solidFill>
                  <a:srgbClr val="FFFFFF"/>
                </a:solidFill>
                <a:latin typeface="Optima"/>
                <a:ea typeface="Optima"/>
                <a:cs typeface="Optima"/>
              </a:rPr>
              <a:t> Visit a Mosque</a:t>
            </a:r>
            <a:br>
              <a:rPr lang="en-US" dirty="0">
                <a:solidFill>
                  <a:srgbClr val="FFFFFF"/>
                </a:solidFill>
                <a:latin typeface="Optima"/>
                <a:ea typeface="Optima"/>
                <a:cs typeface="Optima"/>
              </a:rPr>
            </a:br>
            <a:r>
              <a:rPr lang="en-US" dirty="0">
                <a:solidFill>
                  <a:srgbClr val="FFFFFF"/>
                </a:solidFill>
                <a:latin typeface="Optima"/>
                <a:ea typeface="Optima"/>
                <a:cs typeface="Optima"/>
              </a:rPr>
              <a:t>- Attend a Muslim Convention (</a:t>
            </a:r>
            <a:r>
              <a:rPr lang="en-US" i="1" dirty="0" err="1">
                <a:solidFill>
                  <a:srgbClr val="FFFFFF"/>
                </a:solidFill>
                <a:latin typeface="Optima"/>
                <a:ea typeface="Optima"/>
                <a:cs typeface="Optima"/>
              </a:rPr>
              <a:t>Jalsa</a:t>
            </a:r>
            <a:r>
              <a:rPr lang="en-US" i="1" dirty="0">
                <a:solidFill>
                  <a:srgbClr val="FFFFFF"/>
                </a:solidFill>
                <a:latin typeface="Optima"/>
                <a:ea typeface="Optima"/>
                <a:cs typeface="Optima"/>
              </a:rPr>
              <a:t> USA</a:t>
            </a:r>
            <a:r>
              <a:rPr lang="en-US" dirty="0">
                <a:solidFill>
                  <a:srgbClr val="FFFFFF"/>
                </a:solidFill>
                <a:latin typeface="Optima"/>
                <a:ea typeface="Optima"/>
                <a:cs typeface="Optima"/>
              </a:rPr>
              <a:t>)</a:t>
            </a:r>
          </a:p>
          <a:p>
            <a:pPr algn="ctr">
              <a:buFontTx/>
              <a:buChar char="-"/>
            </a:pPr>
            <a:r>
              <a:rPr lang="en-US" dirty="0">
                <a:solidFill>
                  <a:srgbClr val="FFFFFF"/>
                </a:solidFill>
                <a:latin typeface="Optima"/>
                <a:ea typeface="Optima"/>
                <a:cs typeface="Optima"/>
              </a:rPr>
              <a:t> Break Fast with a Muslim (</a:t>
            </a:r>
            <a:r>
              <a:rPr lang="en-US" i="1" dirty="0">
                <a:solidFill>
                  <a:srgbClr val="FFFFFF"/>
                </a:solidFill>
                <a:latin typeface="Optima"/>
                <a:ea typeface="Optima"/>
                <a:cs typeface="Optima"/>
              </a:rPr>
              <a:t>Interfaith </a:t>
            </a:r>
            <a:r>
              <a:rPr lang="en-US" i="1" dirty="0" err="1">
                <a:solidFill>
                  <a:srgbClr val="FFFFFF"/>
                </a:solidFill>
                <a:latin typeface="Optima"/>
                <a:ea typeface="Optima"/>
                <a:cs typeface="Optima"/>
              </a:rPr>
              <a:t>Iftar</a:t>
            </a:r>
            <a:r>
              <a:rPr lang="en-US" i="1" dirty="0">
                <a:solidFill>
                  <a:srgbClr val="FFFFFF"/>
                </a:solidFill>
                <a:latin typeface="Optima"/>
                <a:ea typeface="Optima"/>
                <a:cs typeface="Optima"/>
              </a:rPr>
              <a:t> Dinner</a:t>
            </a:r>
            <a:r>
              <a:rPr lang="en-US" dirty="0">
                <a:solidFill>
                  <a:srgbClr val="FFFFFF"/>
                </a:solidFill>
                <a:latin typeface="Optima"/>
                <a:ea typeface="Optima"/>
                <a:cs typeface="Optima"/>
              </a:rPr>
              <a:t>)</a:t>
            </a:r>
          </a:p>
          <a:p>
            <a:pPr algn="ctr">
              <a:buFontTx/>
              <a:buChar char="-"/>
            </a:pPr>
            <a:r>
              <a:rPr lang="en-US" dirty="0">
                <a:solidFill>
                  <a:srgbClr val="FFFFFF"/>
                </a:solidFill>
                <a:latin typeface="Optima"/>
                <a:ea typeface="Optima"/>
                <a:cs typeface="Optima"/>
              </a:rPr>
              <a:t> Attend Interfaith Dialogues and help setup more</a:t>
            </a:r>
          </a:p>
          <a:p>
            <a:pPr algn="ctr">
              <a:buFontTx/>
              <a:buChar char="-"/>
            </a:pPr>
            <a:r>
              <a:rPr lang="en-US" dirty="0">
                <a:solidFill>
                  <a:srgbClr val="FFFFFF"/>
                </a:solidFill>
                <a:latin typeface="Optima"/>
                <a:ea typeface="Optima"/>
                <a:cs typeface="Optima"/>
              </a:rPr>
              <a:t> Work with Muslims on Community Service </a:t>
            </a:r>
            <a:r>
              <a:rPr lang="en-US" dirty="0" smtClean="0">
                <a:solidFill>
                  <a:srgbClr val="FFFFFF"/>
                </a:solidFill>
                <a:latin typeface="Optima"/>
                <a:ea typeface="Optima"/>
                <a:cs typeface="Optima"/>
              </a:rPr>
              <a:t>projects</a:t>
            </a:r>
          </a:p>
          <a:p>
            <a:pPr algn="ctr">
              <a:buFontTx/>
              <a:buChar char="-"/>
            </a:pPr>
            <a:r>
              <a:rPr lang="en-US" dirty="0" smtClean="0">
                <a:solidFill>
                  <a:srgbClr val="FFFFFF"/>
                </a:solidFill>
                <a:latin typeface="Optima"/>
                <a:ea typeface="Optima"/>
                <a:cs typeface="Optima"/>
              </a:rPr>
              <a:t> Talk!</a:t>
            </a:r>
            <a:endParaRPr lang="en-US" dirty="0">
              <a:solidFill>
                <a:srgbClr val="FFFFFF"/>
              </a:solidFill>
              <a:latin typeface="Optima"/>
              <a:ea typeface="Optima"/>
              <a:cs typeface="Optima"/>
            </a:endParaRPr>
          </a:p>
        </p:txBody>
      </p:sp>
      <p:sp>
        <p:nvSpPr>
          <p:cNvPr id="9" name="Title 1"/>
          <p:cNvSpPr>
            <a:spLocks noGrp="1"/>
          </p:cNvSpPr>
          <p:nvPr>
            <p:ph type="title"/>
          </p:nvPr>
        </p:nvSpPr>
        <p:spPr>
          <a:xfrm>
            <a:off x="317500" y="152400"/>
            <a:ext cx="8637588" cy="762000"/>
          </a:xfrm>
        </p:spPr>
        <p:txBody>
          <a:bodyPr/>
          <a:lstStyle/>
          <a:p>
            <a:pPr fontAlgn="auto">
              <a:spcAft>
                <a:spcPts val="0"/>
              </a:spcAft>
              <a:defRPr/>
            </a:pPr>
            <a:r>
              <a:rPr lang="en-US" dirty="0" smtClean="0">
                <a:solidFill>
                  <a:schemeClr val="tx2">
                    <a:satMod val="200000"/>
                  </a:schemeClr>
                </a:solidFill>
              </a:rPr>
              <a:t>Engage, Talk…</a:t>
            </a:r>
            <a:endParaRPr lang="en-US" dirty="0">
              <a:solidFill>
                <a:schemeClr val="tx2">
                  <a:satMod val="20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92175"/>
            <a:ext cx="9144000" cy="51704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4515" name="Picture 79"/>
          <p:cNvPicPr>
            <a:picLocks/>
          </p:cNvPicPr>
          <p:nvPr/>
        </p:nvPicPr>
        <p:blipFill>
          <a:blip r:embed="rId2" cstate="print"/>
          <a:srcRect/>
          <a:stretch>
            <a:fillRect/>
          </a:stretch>
        </p:blipFill>
        <p:spPr bwMode="auto">
          <a:xfrm>
            <a:off x="6407150" y="2286000"/>
            <a:ext cx="1611313" cy="3179763"/>
          </a:xfrm>
          <a:prstGeom prst="rect">
            <a:avLst/>
          </a:prstGeom>
          <a:noFill/>
          <a:ln w="9525">
            <a:noFill/>
            <a:miter lim="800000"/>
            <a:headEnd/>
            <a:tailEnd/>
          </a:ln>
        </p:spPr>
      </p:pic>
      <p:pic>
        <p:nvPicPr>
          <p:cNvPr id="64516" name="Picture 80"/>
          <p:cNvPicPr>
            <a:picLocks/>
          </p:cNvPicPr>
          <p:nvPr/>
        </p:nvPicPr>
        <p:blipFill>
          <a:blip r:embed="rId3" cstate="print"/>
          <a:srcRect/>
          <a:stretch>
            <a:fillRect/>
          </a:stretch>
        </p:blipFill>
        <p:spPr bwMode="auto">
          <a:xfrm>
            <a:off x="3756025" y="2286000"/>
            <a:ext cx="1611313" cy="3179763"/>
          </a:xfrm>
          <a:prstGeom prst="rect">
            <a:avLst/>
          </a:prstGeom>
          <a:noFill/>
          <a:ln w="9525">
            <a:noFill/>
            <a:miter lim="800000"/>
            <a:headEnd/>
            <a:tailEnd/>
          </a:ln>
        </p:spPr>
      </p:pic>
      <p:pic>
        <p:nvPicPr>
          <p:cNvPr id="64517" name="Picture 81"/>
          <p:cNvPicPr>
            <a:picLocks noChangeAspect="1"/>
          </p:cNvPicPr>
          <p:nvPr/>
        </p:nvPicPr>
        <p:blipFill>
          <a:blip r:embed="rId4" cstate="print"/>
          <a:srcRect/>
          <a:stretch>
            <a:fillRect/>
          </a:stretch>
        </p:blipFill>
        <p:spPr bwMode="auto">
          <a:xfrm>
            <a:off x="1079500" y="2286000"/>
            <a:ext cx="1728788" cy="3179763"/>
          </a:xfrm>
          <a:prstGeom prst="rect">
            <a:avLst/>
          </a:prstGeom>
          <a:noFill/>
          <a:ln w="9525">
            <a:noFill/>
            <a:miter lim="800000"/>
            <a:headEnd/>
            <a:tailEnd/>
          </a:ln>
        </p:spPr>
      </p:pic>
      <p:sp>
        <p:nvSpPr>
          <p:cNvPr id="64518" name="TextBox 83"/>
          <p:cNvSpPr txBox="1">
            <a:spLocks noChangeArrowheads="1"/>
          </p:cNvSpPr>
          <p:nvPr/>
        </p:nvSpPr>
        <p:spPr bwMode="auto">
          <a:xfrm>
            <a:off x="552450" y="938213"/>
            <a:ext cx="7791450" cy="904875"/>
          </a:xfrm>
          <a:prstGeom prst="rect">
            <a:avLst/>
          </a:prstGeom>
          <a:noFill/>
          <a:ln w="9525">
            <a:noFill/>
            <a:miter lim="800000"/>
            <a:headEnd/>
            <a:tailEnd/>
          </a:ln>
        </p:spPr>
        <p:txBody>
          <a:bodyPr>
            <a:spAutoFit/>
          </a:bodyPr>
          <a:lstStyle/>
          <a:p>
            <a:pPr algn="ctr">
              <a:lnSpc>
                <a:spcPct val="110000"/>
              </a:lnSpc>
            </a:pPr>
            <a:r>
              <a:rPr lang="en-US">
                <a:solidFill>
                  <a:schemeClr val="bg1"/>
                </a:solidFill>
                <a:latin typeface="Optima"/>
                <a:ea typeface="Optima"/>
                <a:cs typeface="Optima"/>
              </a:rPr>
              <a:t>We want to help America know Islam as taught </a:t>
            </a:r>
          </a:p>
          <a:p>
            <a:pPr algn="ctr">
              <a:lnSpc>
                <a:spcPct val="110000"/>
              </a:lnSpc>
            </a:pPr>
            <a:r>
              <a:rPr lang="en-US">
                <a:solidFill>
                  <a:schemeClr val="bg1"/>
                </a:solidFill>
                <a:latin typeface="Optima"/>
                <a:ea typeface="Optima"/>
                <a:cs typeface="Optima"/>
              </a:rPr>
              <a:t>by its founder - Prophet Muhammad</a:t>
            </a:r>
          </a:p>
        </p:txBody>
      </p:sp>
      <p:sp>
        <p:nvSpPr>
          <p:cNvPr id="64519" name="Rectangle 12"/>
          <p:cNvSpPr>
            <a:spLocks noChangeArrowheads="1"/>
          </p:cNvSpPr>
          <p:nvPr/>
        </p:nvSpPr>
        <p:spPr bwMode="auto">
          <a:xfrm>
            <a:off x="404813" y="5491163"/>
            <a:ext cx="3000375" cy="322262"/>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2009</a:t>
            </a:r>
          </a:p>
        </p:txBody>
      </p:sp>
      <p:sp>
        <p:nvSpPr>
          <p:cNvPr id="64520" name="Rectangle 12"/>
          <p:cNvSpPr>
            <a:spLocks noChangeArrowheads="1"/>
          </p:cNvSpPr>
          <p:nvPr/>
        </p:nvSpPr>
        <p:spPr bwMode="auto">
          <a:xfrm>
            <a:off x="31130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2010</a:t>
            </a:r>
          </a:p>
        </p:txBody>
      </p:sp>
      <p:sp>
        <p:nvSpPr>
          <p:cNvPr id="64521" name="Rectangle 12"/>
          <p:cNvSpPr>
            <a:spLocks noChangeArrowheads="1"/>
          </p:cNvSpPr>
          <p:nvPr/>
        </p:nvSpPr>
        <p:spPr bwMode="auto">
          <a:xfrm>
            <a:off x="57165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2011-present</a:t>
            </a:r>
          </a:p>
        </p:txBody>
      </p:sp>
      <p:cxnSp>
        <p:nvCxnSpPr>
          <p:cNvPr id="88" name="Straight Connector 8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0" y="6021388"/>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4524" name="Rectangle 20"/>
          <p:cNvSpPr>
            <a:spLocks noChangeArrowheads="1"/>
          </p:cNvSpPr>
          <p:nvPr/>
        </p:nvSpPr>
        <p:spPr bwMode="auto">
          <a:xfrm>
            <a:off x="6464300" y="1547813"/>
            <a:ext cx="492125" cy="188912"/>
          </a:xfrm>
          <a:prstGeom prst="rect">
            <a:avLst/>
          </a:prstGeom>
          <a:noFill/>
          <a:ln w="9525">
            <a:noFill/>
            <a:miter lim="800000"/>
            <a:headEnd/>
            <a:tailEnd/>
          </a:ln>
        </p:spPr>
        <p:txBody>
          <a:bodyPr>
            <a:spAutoFit/>
          </a:bodyPr>
          <a:lstStyle/>
          <a:p>
            <a:pPr>
              <a:lnSpc>
                <a:spcPct val="90000"/>
              </a:lnSpc>
            </a:pPr>
            <a:r>
              <a:rPr lang="en-US" sz="700">
                <a:solidFill>
                  <a:srgbClr val="FFFFFF"/>
                </a:solidFill>
                <a:latin typeface="Optima"/>
                <a:ea typeface="Optima"/>
                <a:cs typeface="Optima"/>
              </a:rPr>
              <a:t>pbuh</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83"/>
          <p:cNvSpPr txBox="1">
            <a:spLocks noChangeArrowheads="1"/>
          </p:cNvSpPr>
          <p:nvPr/>
        </p:nvSpPr>
        <p:spPr bwMode="auto">
          <a:xfrm>
            <a:off x="552450" y="938213"/>
            <a:ext cx="7791450" cy="904875"/>
          </a:xfrm>
          <a:prstGeom prst="rect">
            <a:avLst/>
          </a:prstGeom>
          <a:noFill/>
          <a:ln w="9525">
            <a:noFill/>
            <a:miter lim="800000"/>
            <a:headEnd/>
            <a:tailEnd/>
          </a:ln>
        </p:spPr>
        <p:txBody>
          <a:bodyPr>
            <a:spAutoFit/>
          </a:bodyPr>
          <a:lstStyle/>
          <a:p>
            <a:pPr algn="ctr">
              <a:lnSpc>
                <a:spcPct val="110000"/>
              </a:lnSpc>
            </a:pPr>
            <a:r>
              <a:rPr lang="en-US">
                <a:solidFill>
                  <a:schemeClr val="bg1"/>
                </a:solidFill>
                <a:latin typeface="Optima"/>
                <a:ea typeface="Optima"/>
                <a:cs typeface="Optima"/>
              </a:rPr>
              <a:t>We want to help America know Islam as taught </a:t>
            </a:r>
          </a:p>
          <a:p>
            <a:pPr algn="ctr">
              <a:lnSpc>
                <a:spcPct val="110000"/>
              </a:lnSpc>
            </a:pPr>
            <a:r>
              <a:rPr lang="en-US">
                <a:solidFill>
                  <a:schemeClr val="bg1"/>
                </a:solidFill>
                <a:latin typeface="Optima"/>
                <a:ea typeface="Optima"/>
                <a:cs typeface="Optima"/>
              </a:rPr>
              <a:t>by its founder - Prophet Muhammad</a:t>
            </a:r>
          </a:p>
        </p:txBody>
      </p:sp>
      <p:sp>
        <p:nvSpPr>
          <p:cNvPr id="65539" name="Rectangle 12"/>
          <p:cNvSpPr>
            <a:spLocks noChangeArrowheads="1"/>
          </p:cNvSpPr>
          <p:nvPr/>
        </p:nvSpPr>
        <p:spPr bwMode="auto">
          <a:xfrm>
            <a:off x="404813" y="5491163"/>
            <a:ext cx="3000375" cy="322262"/>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2009</a:t>
            </a:r>
          </a:p>
        </p:txBody>
      </p:sp>
      <p:sp>
        <p:nvSpPr>
          <p:cNvPr id="65540" name="Rectangle 12"/>
          <p:cNvSpPr>
            <a:spLocks noChangeArrowheads="1"/>
          </p:cNvSpPr>
          <p:nvPr/>
        </p:nvSpPr>
        <p:spPr bwMode="auto">
          <a:xfrm>
            <a:off x="31130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2010</a:t>
            </a:r>
          </a:p>
        </p:txBody>
      </p:sp>
      <p:sp>
        <p:nvSpPr>
          <p:cNvPr id="65541" name="Rectangle 12"/>
          <p:cNvSpPr>
            <a:spLocks noChangeArrowheads="1"/>
          </p:cNvSpPr>
          <p:nvPr/>
        </p:nvSpPr>
        <p:spPr bwMode="auto">
          <a:xfrm>
            <a:off x="57165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2011-present</a:t>
            </a:r>
          </a:p>
        </p:txBody>
      </p:sp>
      <p:cxnSp>
        <p:nvCxnSpPr>
          <p:cNvPr id="88" name="Straight Connector 8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0" y="6021388"/>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5544" name="Rectangle 20"/>
          <p:cNvSpPr>
            <a:spLocks noChangeArrowheads="1"/>
          </p:cNvSpPr>
          <p:nvPr/>
        </p:nvSpPr>
        <p:spPr bwMode="auto">
          <a:xfrm>
            <a:off x="6464300" y="1547813"/>
            <a:ext cx="492125" cy="188912"/>
          </a:xfrm>
          <a:prstGeom prst="rect">
            <a:avLst/>
          </a:prstGeom>
          <a:noFill/>
          <a:ln w="9525">
            <a:noFill/>
            <a:miter lim="800000"/>
            <a:headEnd/>
            <a:tailEnd/>
          </a:ln>
        </p:spPr>
        <p:txBody>
          <a:bodyPr>
            <a:spAutoFit/>
          </a:bodyPr>
          <a:lstStyle/>
          <a:p>
            <a:pPr>
              <a:lnSpc>
                <a:spcPct val="90000"/>
              </a:lnSpc>
            </a:pPr>
            <a:r>
              <a:rPr lang="en-US" sz="700">
                <a:solidFill>
                  <a:srgbClr val="FFFFFF"/>
                </a:solidFill>
                <a:latin typeface="Optima"/>
                <a:ea typeface="Optima"/>
                <a:cs typeface="Optima"/>
              </a:rPr>
              <a:t>pbuh</a:t>
            </a:r>
          </a:p>
        </p:txBody>
      </p:sp>
      <p:pic>
        <p:nvPicPr>
          <p:cNvPr id="65545" name="Picture 10" descr="True Islam Logo.png"/>
          <p:cNvPicPr>
            <a:picLocks noChangeAspect="1"/>
          </p:cNvPicPr>
          <p:nvPr/>
        </p:nvPicPr>
        <p:blipFill>
          <a:blip r:embed="rId2" cstate="print"/>
          <a:srcRect/>
          <a:stretch>
            <a:fillRect/>
          </a:stretch>
        </p:blipFill>
        <p:spPr bwMode="auto">
          <a:xfrm>
            <a:off x="1219200" y="981075"/>
            <a:ext cx="6781800" cy="495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83"/>
          <p:cNvSpPr txBox="1">
            <a:spLocks noChangeArrowheads="1"/>
          </p:cNvSpPr>
          <p:nvPr/>
        </p:nvSpPr>
        <p:spPr bwMode="auto">
          <a:xfrm>
            <a:off x="552450" y="938213"/>
            <a:ext cx="7791450" cy="904875"/>
          </a:xfrm>
          <a:prstGeom prst="rect">
            <a:avLst/>
          </a:prstGeom>
          <a:noFill/>
          <a:ln w="9525">
            <a:noFill/>
            <a:miter lim="800000"/>
            <a:headEnd/>
            <a:tailEnd/>
          </a:ln>
        </p:spPr>
        <p:txBody>
          <a:bodyPr>
            <a:spAutoFit/>
          </a:bodyPr>
          <a:lstStyle/>
          <a:p>
            <a:pPr algn="ctr">
              <a:lnSpc>
                <a:spcPct val="110000"/>
              </a:lnSpc>
            </a:pPr>
            <a:r>
              <a:rPr lang="en-US">
                <a:solidFill>
                  <a:schemeClr val="bg1"/>
                </a:solidFill>
                <a:latin typeface="Optima"/>
                <a:ea typeface="Optima"/>
                <a:cs typeface="Optima"/>
              </a:rPr>
              <a:t>We want to help America know Islam as taught </a:t>
            </a:r>
          </a:p>
          <a:p>
            <a:pPr algn="ctr">
              <a:lnSpc>
                <a:spcPct val="110000"/>
              </a:lnSpc>
            </a:pPr>
            <a:r>
              <a:rPr lang="en-US">
                <a:solidFill>
                  <a:schemeClr val="bg1"/>
                </a:solidFill>
                <a:latin typeface="Optima"/>
                <a:ea typeface="Optima"/>
                <a:cs typeface="Optima"/>
              </a:rPr>
              <a:t>by its founder - Prophet Muhammad</a:t>
            </a:r>
          </a:p>
        </p:txBody>
      </p:sp>
      <p:sp>
        <p:nvSpPr>
          <p:cNvPr id="66563" name="Rectangle 12"/>
          <p:cNvSpPr>
            <a:spLocks noChangeArrowheads="1"/>
          </p:cNvSpPr>
          <p:nvPr/>
        </p:nvSpPr>
        <p:spPr bwMode="auto">
          <a:xfrm>
            <a:off x="404813" y="5491163"/>
            <a:ext cx="3000375" cy="322262"/>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2009</a:t>
            </a:r>
          </a:p>
        </p:txBody>
      </p:sp>
      <p:sp>
        <p:nvSpPr>
          <p:cNvPr id="66564" name="Rectangle 12"/>
          <p:cNvSpPr>
            <a:spLocks noChangeArrowheads="1"/>
          </p:cNvSpPr>
          <p:nvPr/>
        </p:nvSpPr>
        <p:spPr bwMode="auto">
          <a:xfrm>
            <a:off x="31130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2010</a:t>
            </a:r>
          </a:p>
        </p:txBody>
      </p:sp>
      <p:sp>
        <p:nvSpPr>
          <p:cNvPr id="66565" name="Rectangle 12"/>
          <p:cNvSpPr>
            <a:spLocks noChangeArrowheads="1"/>
          </p:cNvSpPr>
          <p:nvPr/>
        </p:nvSpPr>
        <p:spPr bwMode="auto">
          <a:xfrm>
            <a:off x="57165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2011-present</a:t>
            </a:r>
          </a:p>
        </p:txBody>
      </p:sp>
      <p:cxnSp>
        <p:nvCxnSpPr>
          <p:cNvPr id="88" name="Straight Connector 8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0" y="6021388"/>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6568" name="Rectangle 20"/>
          <p:cNvSpPr>
            <a:spLocks noChangeArrowheads="1"/>
          </p:cNvSpPr>
          <p:nvPr/>
        </p:nvSpPr>
        <p:spPr bwMode="auto">
          <a:xfrm>
            <a:off x="6464300" y="1547813"/>
            <a:ext cx="492125" cy="188912"/>
          </a:xfrm>
          <a:prstGeom prst="rect">
            <a:avLst/>
          </a:prstGeom>
          <a:noFill/>
          <a:ln w="9525">
            <a:noFill/>
            <a:miter lim="800000"/>
            <a:headEnd/>
            <a:tailEnd/>
          </a:ln>
        </p:spPr>
        <p:txBody>
          <a:bodyPr>
            <a:spAutoFit/>
          </a:bodyPr>
          <a:lstStyle/>
          <a:p>
            <a:pPr>
              <a:lnSpc>
                <a:spcPct val="90000"/>
              </a:lnSpc>
            </a:pPr>
            <a:r>
              <a:rPr lang="en-US" sz="700">
                <a:solidFill>
                  <a:srgbClr val="FFFFFF"/>
                </a:solidFill>
                <a:latin typeface="Optima"/>
                <a:ea typeface="Optima"/>
                <a:cs typeface="Optima"/>
              </a:rPr>
              <a:t>pbuh</a:t>
            </a:r>
          </a:p>
        </p:txBody>
      </p:sp>
      <p:pic>
        <p:nvPicPr>
          <p:cNvPr id="66569" name="Picture 9" descr="Meme-Chief-Burguan.png"/>
          <p:cNvPicPr>
            <a:picLocks noChangeAspect="1"/>
          </p:cNvPicPr>
          <p:nvPr/>
        </p:nvPicPr>
        <p:blipFill>
          <a:blip r:embed="rId2" cstate="print"/>
          <a:srcRect/>
          <a:stretch>
            <a:fillRect/>
          </a:stretch>
        </p:blipFill>
        <p:spPr bwMode="auto">
          <a:xfrm>
            <a:off x="76200" y="1066800"/>
            <a:ext cx="8991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83"/>
          <p:cNvSpPr txBox="1">
            <a:spLocks noChangeArrowheads="1"/>
          </p:cNvSpPr>
          <p:nvPr/>
        </p:nvSpPr>
        <p:spPr bwMode="auto">
          <a:xfrm>
            <a:off x="552450" y="938213"/>
            <a:ext cx="7791450" cy="904875"/>
          </a:xfrm>
          <a:prstGeom prst="rect">
            <a:avLst/>
          </a:prstGeom>
          <a:noFill/>
          <a:ln w="9525">
            <a:noFill/>
            <a:miter lim="800000"/>
            <a:headEnd/>
            <a:tailEnd/>
          </a:ln>
        </p:spPr>
        <p:txBody>
          <a:bodyPr>
            <a:spAutoFit/>
          </a:bodyPr>
          <a:lstStyle/>
          <a:p>
            <a:pPr algn="ctr">
              <a:lnSpc>
                <a:spcPct val="110000"/>
              </a:lnSpc>
            </a:pPr>
            <a:r>
              <a:rPr lang="en-US">
                <a:solidFill>
                  <a:schemeClr val="bg1"/>
                </a:solidFill>
                <a:latin typeface="Optima"/>
                <a:ea typeface="Optima"/>
                <a:cs typeface="Optima"/>
              </a:rPr>
              <a:t>We want to help America know Islam as taught </a:t>
            </a:r>
          </a:p>
          <a:p>
            <a:pPr algn="ctr">
              <a:lnSpc>
                <a:spcPct val="110000"/>
              </a:lnSpc>
            </a:pPr>
            <a:r>
              <a:rPr lang="en-US">
                <a:solidFill>
                  <a:schemeClr val="bg1"/>
                </a:solidFill>
                <a:latin typeface="Optima"/>
                <a:ea typeface="Optima"/>
                <a:cs typeface="Optima"/>
              </a:rPr>
              <a:t>by its founder - Prophet Muhammad</a:t>
            </a:r>
          </a:p>
        </p:txBody>
      </p:sp>
      <p:sp>
        <p:nvSpPr>
          <p:cNvPr id="67587" name="Rectangle 12"/>
          <p:cNvSpPr>
            <a:spLocks noChangeArrowheads="1"/>
          </p:cNvSpPr>
          <p:nvPr/>
        </p:nvSpPr>
        <p:spPr bwMode="auto">
          <a:xfrm>
            <a:off x="404813" y="5491163"/>
            <a:ext cx="3000375" cy="322262"/>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2009</a:t>
            </a:r>
          </a:p>
        </p:txBody>
      </p:sp>
      <p:sp>
        <p:nvSpPr>
          <p:cNvPr id="67588" name="Rectangle 12"/>
          <p:cNvSpPr>
            <a:spLocks noChangeArrowheads="1"/>
          </p:cNvSpPr>
          <p:nvPr/>
        </p:nvSpPr>
        <p:spPr bwMode="auto">
          <a:xfrm>
            <a:off x="31130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2010</a:t>
            </a:r>
          </a:p>
        </p:txBody>
      </p:sp>
      <p:sp>
        <p:nvSpPr>
          <p:cNvPr id="67589" name="Rectangle 12"/>
          <p:cNvSpPr>
            <a:spLocks noChangeArrowheads="1"/>
          </p:cNvSpPr>
          <p:nvPr/>
        </p:nvSpPr>
        <p:spPr bwMode="auto">
          <a:xfrm>
            <a:off x="5716588" y="5465763"/>
            <a:ext cx="3000375" cy="323850"/>
          </a:xfrm>
          <a:prstGeom prst="rect">
            <a:avLst/>
          </a:prstGeom>
          <a:noFill/>
          <a:ln w="9525">
            <a:noFill/>
            <a:miter lim="800000"/>
            <a:headEnd/>
            <a:tailEnd/>
          </a:ln>
        </p:spPr>
        <p:txBody>
          <a:bodyPr>
            <a:spAutoFit/>
          </a:bodyPr>
          <a:lstStyle/>
          <a:p>
            <a:pPr indent="1588" algn="ctr"/>
            <a:r>
              <a:rPr lang="en-US" sz="1500">
                <a:solidFill>
                  <a:schemeClr val="bg1"/>
                </a:solidFill>
                <a:latin typeface="Optima"/>
                <a:ea typeface="Optima"/>
                <a:cs typeface="Optima"/>
              </a:rPr>
              <a:t>2011-present</a:t>
            </a:r>
          </a:p>
        </p:txBody>
      </p:sp>
      <p:cxnSp>
        <p:nvCxnSpPr>
          <p:cNvPr id="88" name="Straight Connector 8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0" y="6021388"/>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7592" name="Rectangle 20"/>
          <p:cNvSpPr>
            <a:spLocks noChangeArrowheads="1"/>
          </p:cNvSpPr>
          <p:nvPr/>
        </p:nvSpPr>
        <p:spPr bwMode="auto">
          <a:xfrm>
            <a:off x="6464300" y="1547813"/>
            <a:ext cx="492125" cy="188912"/>
          </a:xfrm>
          <a:prstGeom prst="rect">
            <a:avLst/>
          </a:prstGeom>
          <a:noFill/>
          <a:ln w="9525">
            <a:noFill/>
            <a:miter lim="800000"/>
            <a:headEnd/>
            <a:tailEnd/>
          </a:ln>
        </p:spPr>
        <p:txBody>
          <a:bodyPr>
            <a:spAutoFit/>
          </a:bodyPr>
          <a:lstStyle/>
          <a:p>
            <a:pPr>
              <a:lnSpc>
                <a:spcPct val="90000"/>
              </a:lnSpc>
            </a:pPr>
            <a:r>
              <a:rPr lang="en-US" sz="700">
                <a:solidFill>
                  <a:srgbClr val="FFFFFF"/>
                </a:solidFill>
                <a:latin typeface="Optima"/>
                <a:ea typeface="Optima"/>
                <a:cs typeface="Optima"/>
              </a:rPr>
              <a:t>pbuh</a:t>
            </a:r>
          </a:p>
        </p:txBody>
      </p:sp>
      <p:pic>
        <p:nvPicPr>
          <p:cNvPr id="67593" name="Picture 13" descr="Ken Berkowitz.jpg"/>
          <p:cNvPicPr>
            <a:picLocks noChangeAspect="1"/>
          </p:cNvPicPr>
          <p:nvPr/>
        </p:nvPicPr>
        <p:blipFill>
          <a:blip r:embed="rId2" cstate="print"/>
          <a:srcRect/>
          <a:stretch>
            <a:fillRect/>
          </a:stretch>
        </p:blipFill>
        <p:spPr bwMode="auto">
          <a:xfrm>
            <a:off x="0" y="1143000"/>
            <a:ext cx="9144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990600" y="2090738"/>
            <a:ext cx="7772400" cy="771525"/>
          </a:xfrm>
        </p:spPr>
        <p:txBody>
          <a:bodyPr lIns="92075" tIns="46038" rIns="92075" bIns="46038" anchor="ctr"/>
          <a:lstStyle/>
          <a:p>
            <a:pPr algn="l"/>
            <a:r>
              <a:rPr lang="en-US" smtClean="0">
                <a:solidFill>
                  <a:srgbClr val="FF0000"/>
                </a:solidFill>
              </a:rPr>
              <a:t>Islam: Fact or Fiction</a:t>
            </a:r>
          </a:p>
        </p:txBody>
      </p:sp>
      <p:sp>
        <p:nvSpPr>
          <p:cNvPr id="71683" name="Rectangle 3"/>
          <p:cNvSpPr>
            <a:spLocks noGrp="1" noChangeArrowheads="1"/>
          </p:cNvSpPr>
          <p:nvPr>
            <p:ph type="subTitle" idx="1"/>
          </p:nvPr>
        </p:nvSpPr>
        <p:spPr>
          <a:xfrm>
            <a:off x="1066800" y="3492500"/>
            <a:ext cx="7721600" cy="1752600"/>
          </a:xfrm>
        </p:spPr>
        <p:txBody>
          <a:bodyPr lIns="92075" tIns="46038" rIns="92075" bIns="46038"/>
          <a:lstStyle/>
          <a:p>
            <a:pPr algn="l"/>
            <a:r>
              <a:rPr lang="en-US" dirty="0" smtClean="0"/>
              <a:t>Nasir M. Rana</a:t>
            </a:r>
          </a:p>
          <a:p>
            <a:pPr algn="l"/>
            <a:r>
              <a:rPr lang="en-US" sz="2000" dirty="0" smtClean="0">
                <a:hlinkClick r:id="rId3"/>
              </a:rPr>
              <a:t>events.bos@ahmadiyya.us</a:t>
            </a:r>
            <a:endParaRPr lang="en-US" sz="2000" dirty="0" smtClean="0"/>
          </a:p>
          <a:p>
            <a:pPr algn="l"/>
            <a:r>
              <a:rPr lang="en-US" sz="2000" i="1" dirty="0" smtClean="0"/>
              <a:t>978-600-8433</a:t>
            </a:r>
          </a:p>
        </p:txBody>
      </p:sp>
      <p:sp>
        <p:nvSpPr>
          <p:cNvPr id="5124" name="Rectangle 4"/>
          <p:cNvSpPr>
            <a:spLocks noChangeArrowheads="1"/>
          </p:cNvSpPr>
          <p:nvPr/>
        </p:nvSpPr>
        <p:spPr bwMode="auto">
          <a:xfrm>
            <a:off x="1371600" y="2895600"/>
            <a:ext cx="2057400" cy="1981200"/>
          </a:xfrm>
          <a:prstGeom prst="rect">
            <a:avLst/>
          </a:prstGeom>
          <a:noFill/>
          <a:ln w="9525">
            <a:noFill/>
            <a:miter lim="800000"/>
            <a:headEnd/>
            <a:tailEnd/>
          </a:ln>
          <a:effectLst/>
        </p:spPr>
        <p:txBody>
          <a:bodyPr wrap="none" lIns="92075" tIns="46038" rIns="92075" bIns="46038" anchor="ctr"/>
          <a:lstStyle/>
          <a:p>
            <a:pPr algn="ctr" eaLnBrk="0" hangingPunct="0">
              <a:defRPr/>
            </a:pPr>
            <a:r>
              <a:rPr lang="en-US" b="1" dirty="0">
                <a:effectLst>
                  <a:outerShdw blurRad="38100" dist="38100" dir="2700000" algn="tl">
                    <a:srgbClr val="FFFFFF"/>
                  </a:outerShdw>
                </a:effectLst>
                <a:latin typeface="Arial" charset="0"/>
              </a:rPr>
              <a:t/>
            </a:r>
            <a:br>
              <a:rPr lang="en-US" b="1" dirty="0">
                <a:effectLst>
                  <a:outerShdw blurRad="38100" dist="38100" dir="2700000" algn="tl">
                    <a:srgbClr val="FFFFFF"/>
                  </a:outerShdw>
                </a:effectLst>
                <a:latin typeface="Arial" charset="0"/>
              </a:rPr>
            </a:br>
            <a:r>
              <a:rPr lang="en-US" b="1" dirty="0">
                <a:effectLst>
                  <a:outerShdw blurRad="38100" dist="38100" dir="2700000" algn="tl">
                    <a:srgbClr val="FFFFFF"/>
                  </a:outerShdw>
                </a:effectLst>
                <a:latin typeface="Arial" charset="0"/>
              </a:rPr>
              <a:t/>
            </a:r>
            <a:br>
              <a:rPr lang="en-US" b="1" dirty="0">
                <a:effectLst>
                  <a:outerShdw blurRad="38100" dist="38100" dir="2700000" algn="tl">
                    <a:srgbClr val="FFFFFF"/>
                  </a:outerShdw>
                </a:effectLst>
                <a:latin typeface="Arial" charset="0"/>
              </a:rPr>
            </a:br>
            <a:endParaRPr lang="en-US" b="1" dirty="0">
              <a:effectLst>
                <a:outerShdw blurRad="38100" dist="38100" dir="2700000" algn="tl">
                  <a:srgbClr val="FFFFFF"/>
                </a:outerShdw>
              </a:effectLst>
              <a:latin typeface="Arial" charset="0"/>
            </a:endParaRPr>
          </a:p>
        </p:txBody>
      </p:sp>
      <p:sp>
        <p:nvSpPr>
          <p:cNvPr id="71685" name="Rectangle 5"/>
          <p:cNvSpPr>
            <a:spLocks noChangeArrowheads="1"/>
          </p:cNvSpPr>
          <p:nvPr/>
        </p:nvSpPr>
        <p:spPr bwMode="auto">
          <a:xfrm>
            <a:off x="9555163" y="92075"/>
            <a:ext cx="3733800" cy="6613525"/>
          </a:xfrm>
          <a:prstGeom prst="rect">
            <a:avLst/>
          </a:prstGeom>
          <a:solidFill>
            <a:srgbClr val="FFFFFF"/>
          </a:solidFill>
          <a:ln w="12700">
            <a:solidFill>
              <a:srgbClr val="B2B2B2"/>
            </a:solidFill>
            <a:miter lim="800000"/>
            <a:headEnd/>
            <a:tailEnd/>
          </a:ln>
        </p:spPr>
        <p:txBody>
          <a:bodyPr lIns="136525" tIns="182563" rIns="136525" bIns="182563"/>
          <a:lstStyle/>
          <a:p>
            <a:pPr marL="238125" indent="-238125" eaLnBrk="0" hangingPunct="0"/>
            <a:endParaRPr lang="en-US" sz="1800" b="1">
              <a:solidFill>
                <a:srgbClr val="000000"/>
              </a:solidFill>
              <a:latin typeface="Arial" pitchFamily="34" charset="0"/>
            </a:endParaRPr>
          </a:p>
          <a:p>
            <a:pPr marL="238125" indent="-238125" eaLnBrk="0" hangingPunct="0"/>
            <a:r>
              <a:rPr lang="en-US" sz="1800" b="1">
                <a:solidFill>
                  <a:srgbClr val="000000"/>
                </a:solidFill>
                <a:latin typeface="Arial" pitchFamily="34" charset="0"/>
              </a:rPr>
              <a:t>To insert your company logo on this slide</a:t>
            </a:r>
          </a:p>
          <a:p>
            <a:pPr marL="238125" indent="-238125" eaLnBrk="0" hangingPunct="0"/>
            <a:endParaRPr lang="en-US" sz="1800" b="1">
              <a:solidFill>
                <a:srgbClr val="000000"/>
              </a:solidFill>
              <a:latin typeface="Arial" pitchFamily="34" charset="0"/>
            </a:endParaRPr>
          </a:p>
          <a:p>
            <a:pPr marL="238125" indent="-238125" eaLnBrk="0" hangingPunct="0">
              <a:buFontTx/>
              <a:buChar char="•"/>
            </a:pPr>
            <a:r>
              <a:rPr lang="en-US" sz="1800" b="1">
                <a:solidFill>
                  <a:srgbClr val="000000"/>
                </a:solidFill>
                <a:latin typeface="Arial" pitchFamily="34" charset="0"/>
              </a:rPr>
              <a:t>From the Insert Menu</a:t>
            </a:r>
          </a:p>
          <a:p>
            <a:pPr marL="238125" indent="-238125" eaLnBrk="0" hangingPunct="0">
              <a:buFontTx/>
              <a:buChar char="•"/>
            </a:pPr>
            <a:r>
              <a:rPr lang="en-US" sz="1800" b="1">
                <a:solidFill>
                  <a:srgbClr val="000000"/>
                </a:solidFill>
                <a:latin typeface="Arial" pitchFamily="34" charset="0"/>
              </a:rPr>
              <a:t>Select “Picture”</a:t>
            </a:r>
          </a:p>
          <a:p>
            <a:pPr marL="238125" indent="-238125" eaLnBrk="0" hangingPunct="0">
              <a:buFontTx/>
              <a:buChar char="•"/>
            </a:pPr>
            <a:r>
              <a:rPr lang="en-US" sz="1800" b="1">
                <a:solidFill>
                  <a:srgbClr val="000000"/>
                </a:solidFill>
                <a:latin typeface="Arial" pitchFamily="34" charset="0"/>
              </a:rPr>
              <a:t>Locate your logo file</a:t>
            </a:r>
          </a:p>
          <a:p>
            <a:pPr marL="238125" indent="-238125" eaLnBrk="0" hangingPunct="0">
              <a:buFontTx/>
              <a:buChar char="•"/>
            </a:pPr>
            <a:r>
              <a:rPr lang="en-US" sz="1800" b="1">
                <a:solidFill>
                  <a:srgbClr val="000000"/>
                </a:solidFill>
                <a:latin typeface="Arial" pitchFamily="34" charset="0"/>
              </a:rPr>
              <a:t>Click OK</a:t>
            </a:r>
          </a:p>
          <a:p>
            <a:pPr marL="238125" indent="-238125" eaLnBrk="0" hangingPunct="0"/>
            <a:endParaRPr lang="en-US" sz="1800" b="1">
              <a:solidFill>
                <a:srgbClr val="000000"/>
              </a:solidFill>
              <a:latin typeface="Arial" pitchFamily="34" charset="0"/>
            </a:endParaRPr>
          </a:p>
          <a:p>
            <a:pPr marL="238125" indent="-238125" eaLnBrk="0" hangingPunct="0"/>
            <a:r>
              <a:rPr lang="en-US" sz="1800" b="1">
                <a:solidFill>
                  <a:srgbClr val="000000"/>
                </a:solidFill>
                <a:latin typeface="Arial" pitchFamily="34" charset="0"/>
              </a:rPr>
              <a:t>To resize the logo</a:t>
            </a:r>
          </a:p>
          <a:p>
            <a:pPr marL="238125" indent="-238125" eaLnBrk="0" hangingPunct="0"/>
            <a:endParaRPr lang="en-US" sz="1800" b="1">
              <a:solidFill>
                <a:srgbClr val="000000"/>
              </a:solidFill>
              <a:latin typeface="Arial" pitchFamily="34" charset="0"/>
            </a:endParaRPr>
          </a:p>
          <a:p>
            <a:pPr marL="238125" indent="-238125" eaLnBrk="0" hangingPunct="0">
              <a:buFontTx/>
              <a:buChar char="•"/>
            </a:pPr>
            <a:r>
              <a:rPr lang="en-US" sz="1800" b="1">
                <a:solidFill>
                  <a:srgbClr val="000000"/>
                </a:solidFill>
                <a:latin typeface="Arial" pitchFamily="34" charset="0"/>
              </a:rPr>
              <a:t>Click anywhere inside the logo. The boxes that appear outside the logo are known as “resize handles.” </a:t>
            </a:r>
          </a:p>
          <a:p>
            <a:pPr marL="238125" indent="-238125" eaLnBrk="0" hangingPunct="0">
              <a:buFontTx/>
              <a:buChar char="•"/>
            </a:pPr>
            <a:r>
              <a:rPr lang="en-US" sz="1800" b="1">
                <a:solidFill>
                  <a:srgbClr val="000000"/>
                </a:solidFill>
                <a:latin typeface="Arial" pitchFamily="34" charset="0"/>
              </a:rPr>
              <a:t>Use these to resize the object. </a:t>
            </a:r>
          </a:p>
          <a:p>
            <a:pPr marL="238125" indent="-238125" eaLnBrk="0" hangingPunct="0">
              <a:buFontTx/>
              <a:buChar char="•"/>
            </a:pPr>
            <a:r>
              <a:rPr lang="en-US" sz="1800" b="1">
                <a:solidFill>
                  <a:srgbClr val="000000"/>
                </a:solidFill>
                <a:latin typeface="Arial" pitchFamily="34" charset="0"/>
              </a:rPr>
              <a:t>If you hold down the shift key before using the resize handles, you will maintain the proportions of the object you wish to resize.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86201" y="533401"/>
            <a:ext cx="4476751" cy="1252538"/>
          </a:xfrm>
        </p:spPr>
        <p:txBody>
          <a:bodyPr/>
          <a:lstStyle/>
          <a:p>
            <a:r>
              <a:rPr lang="en-US" sz="3200" dirty="0" smtClean="0"/>
              <a:t>Al-</a:t>
            </a:r>
            <a:r>
              <a:rPr lang="en-US" sz="3200" dirty="0" err="1" smtClean="0"/>
              <a:t>Qarawiyin</a:t>
            </a:r>
            <a:r>
              <a:rPr lang="en-US" sz="3200" dirty="0" smtClean="0"/>
              <a:t> University</a:t>
            </a:r>
            <a:br>
              <a:rPr lang="en-US" sz="3200" dirty="0" smtClean="0"/>
            </a:br>
            <a:r>
              <a:rPr lang="en-US" sz="3200" dirty="0" smtClean="0">
                <a:hlinkClick r:id="rId2" tooltip="Fes"/>
              </a:rPr>
              <a:t>Fes</a:t>
            </a:r>
            <a:r>
              <a:rPr lang="en-US" sz="3200" dirty="0" smtClean="0"/>
              <a:t>, </a:t>
            </a:r>
            <a:r>
              <a:rPr lang="en-US" sz="3200" dirty="0" smtClean="0">
                <a:hlinkClick r:id="rId3" tooltip="Morocco"/>
              </a:rPr>
              <a:t>Morocco</a:t>
            </a:r>
            <a:endParaRPr lang="en-US" sz="3200" dirty="0"/>
          </a:p>
        </p:txBody>
      </p:sp>
      <p:sp>
        <p:nvSpPr>
          <p:cNvPr id="23555" name="Rectangle 3"/>
          <p:cNvSpPr>
            <a:spLocks noGrp="1" noChangeArrowheads="1"/>
          </p:cNvSpPr>
          <p:nvPr>
            <p:ph type="body" sz="half" idx="2"/>
          </p:nvPr>
        </p:nvSpPr>
        <p:spPr>
          <a:xfrm>
            <a:off x="3886125" y="1828800"/>
            <a:ext cx="4718125" cy="4833588"/>
          </a:xfrm>
        </p:spPr>
        <p:txBody>
          <a:bodyPr>
            <a:normAutofit/>
          </a:bodyPr>
          <a:lstStyle/>
          <a:p>
            <a:pPr>
              <a:buFont typeface="Arial" pitchFamily="34" charset="0"/>
              <a:buChar char="•"/>
            </a:pPr>
            <a:r>
              <a:rPr lang="en-US" dirty="0" smtClean="0"/>
              <a:t> Mosque-University founded by a Muslim </a:t>
            </a:r>
            <a:r>
              <a:rPr lang="en-US" i="1" dirty="0" smtClean="0"/>
              <a:t>woman</a:t>
            </a:r>
            <a:r>
              <a:rPr lang="en-US" dirty="0" smtClean="0"/>
              <a:t>, </a:t>
            </a:r>
            <a:r>
              <a:rPr lang="en-US" dirty="0" smtClean="0">
                <a:hlinkClick r:id="rId4" tooltip="Fatima al-Fihri"/>
              </a:rPr>
              <a:t>Fatima al-</a:t>
            </a:r>
            <a:r>
              <a:rPr lang="en-US" dirty="0" err="1" smtClean="0">
                <a:hlinkClick r:id="rId4" tooltip="Fatima al-Fihri"/>
              </a:rPr>
              <a:t>Fihri</a:t>
            </a:r>
            <a:r>
              <a:rPr lang="en-US" dirty="0" smtClean="0"/>
              <a:t>, in 859 with an associated school, or </a:t>
            </a:r>
            <a:r>
              <a:rPr lang="en-US" dirty="0" err="1" smtClean="0">
                <a:hlinkClick r:id="rId5" tooltip="Madrasa"/>
              </a:rPr>
              <a:t>Madrasa</a:t>
            </a:r>
            <a:endParaRPr lang="en-US" dirty="0" smtClean="0"/>
          </a:p>
          <a:p>
            <a:pPr>
              <a:buFont typeface="Arial" pitchFamily="34" charset="0"/>
              <a:buChar char="•"/>
            </a:pPr>
            <a:r>
              <a:rPr lang="en-US" dirty="0" smtClean="0"/>
              <a:t> </a:t>
            </a:r>
            <a:r>
              <a:rPr lang="en-US" i="1" dirty="0" smtClean="0"/>
              <a:t>Oldest</a:t>
            </a:r>
            <a:r>
              <a:rPr lang="en-US" dirty="0" smtClean="0"/>
              <a:t> existing and continually operating educational institution in the world according to </a:t>
            </a:r>
            <a:r>
              <a:rPr lang="en-US" dirty="0" smtClean="0">
                <a:hlinkClick r:id="rId6" tooltip="UNESCO"/>
              </a:rPr>
              <a:t>UNESCO</a:t>
            </a:r>
            <a:r>
              <a:rPr lang="en-US" dirty="0" smtClean="0"/>
              <a:t> and </a:t>
            </a:r>
            <a:r>
              <a:rPr lang="en-US" dirty="0" smtClean="0">
                <a:hlinkClick r:id="rId7" tooltip="Guinness World Records"/>
              </a:rPr>
              <a:t>Guinness World Records</a:t>
            </a:r>
            <a:r>
              <a:rPr lang="en-US" baseline="30000" dirty="0" smtClean="0">
                <a:hlinkClick r:id="rId8"/>
              </a:rPr>
              <a:t>[5]</a:t>
            </a:r>
            <a:r>
              <a:rPr lang="en-US" dirty="0" smtClean="0"/>
              <a:t>; sometimes referred to as the oldest university</a:t>
            </a:r>
          </a:p>
          <a:p>
            <a:pPr>
              <a:buFont typeface="Arial" pitchFamily="34" charset="0"/>
              <a:buChar char="•"/>
            </a:pPr>
            <a:r>
              <a:rPr lang="en-US" dirty="0" smtClean="0"/>
              <a:t> Fatima and her sister built </a:t>
            </a:r>
            <a:r>
              <a:rPr lang="en-US" i="1" dirty="0" err="1" smtClean="0"/>
              <a:t>Jāmi`at</a:t>
            </a:r>
            <a:r>
              <a:rPr lang="en-US" i="1" dirty="0" smtClean="0"/>
              <a:t> al-</a:t>
            </a:r>
            <a:r>
              <a:rPr lang="en-US" i="1" dirty="0" err="1" smtClean="0"/>
              <a:t>Qarawīīn</a:t>
            </a:r>
            <a:r>
              <a:rPr lang="en-US" dirty="0" smtClean="0"/>
              <a:t>, that granted degrees and </a:t>
            </a:r>
            <a:r>
              <a:rPr lang="en-US" i="1" dirty="0" err="1" smtClean="0">
                <a:hlinkClick r:id="rId9" tooltip="Sadaqah"/>
              </a:rPr>
              <a:t>sadaqah</a:t>
            </a:r>
            <a:r>
              <a:rPr lang="en-US" i="1" dirty="0" smtClean="0">
                <a:hlinkClick r:id="rId9" tooltip="Sadaqah"/>
              </a:rPr>
              <a:t> </a:t>
            </a:r>
            <a:r>
              <a:rPr lang="en-US" i="1" dirty="0" err="1" smtClean="0">
                <a:hlinkClick r:id="rId9" tooltip="Sadaqah"/>
              </a:rPr>
              <a:t>jariya</a:t>
            </a:r>
            <a:r>
              <a:rPr lang="en-US" dirty="0" smtClean="0"/>
              <a:t>, after they </a:t>
            </a:r>
            <a:r>
              <a:rPr lang="en-US" i="1" dirty="0" smtClean="0"/>
              <a:t>inherited</a:t>
            </a:r>
            <a:r>
              <a:rPr lang="en-US" dirty="0" smtClean="0"/>
              <a:t> their deceased father’s fortune</a:t>
            </a:r>
          </a:p>
          <a:p>
            <a:pPr>
              <a:buFont typeface="Arial" pitchFamily="34" charset="0"/>
              <a:buChar char="•"/>
            </a:pPr>
            <a:r>
              <a:rPr lang="en-US" dirty="0" smtClean="0"/>
              <a:t> </a:t>
            </a:r>
            <a:r>
              <a:rPr lang="en-US" dirty="0" err="1" smtClean="0"/>
              <a:t>Gerbert</a:t>
            </a:r>
            <a:r>
              <a:rPr lang="en-US" dirty="0" smtClean="0"/>
              <a:t> of Auvergne studied there. Auvergne later went on to become </a:t>
            </a:r>
            <a:r>
              <a:rPr lang="en-US" dirty="0" smtClean="0">
                <a:hlinkClick r:id="rId10" tooltip="Pope Sylvester II"/>
              </a:rPr>
              <a:t>Pope Sylvester II</a:t>
            </a:r>
            <a:r>
              <a:rPr lang="en-US" dirty="0" smtClean="0"/>
              <a:t> and has been given credit for introducing </a:t>
            </a:r>
            <a:r>
              <a:rPr lang="en-US" dirty="0" smtClean="0">
                <a:hlinkClick r:id="rId11" tooltip="Arabic numerals"/>
              </a:rPr>
              <a:t>Arabic numerals</a:t>
            </a:r>
            <a:r>
              <a:rPr lang="en-US" dirty="0" smtClean="0"/>
              <a:t> and the concept of </a:t>
            </a:r>
            <a:r>
              <a:rPr lang="en-US" dirty="0" smtClean="0">
                <a:hlinkClick r:id="rId12" tooltip="Zero"/>
              </a:rPr>
              <a:t>zero</a:t>
            </a:r>
            <a:r>
              <a:rPr lang="en-US" dirty="0" smtClean="0"/>
              <a:t> to the rest of Europe.</a:t>
            </a:r>
            <a:r>
              <a:rPr lang="en-US" baseline="30000" dirty="0" smtClean="0">
                <a:hlinkClick r:id="rId4"/>
              </a:rPr>
              <a:t>[2]</a:t>
            </a:r>
            <a:endParaRPr lang="en-US" dirty="0" smtClean="0"/>
          </a:p>
        </p:txBody>
      </p:sp>
      <p:pic>
        <p:nvPicPr>
          <p:cNvPr id="101378" name="Picture 2" descr="Var 132.jpg"/>
          <p:cNvPicPr>
            <a:picLocks noGrp="1" noChangeAspect="1" noChangeArrowheads="1"/>
          </p:cNvPicPr>
          <p:nvPr>
            <p:ph type="pic" idx="1"/>
          </p:nvPr>
        </p:nvPicPr>
        <p:blipFill>
          <a:blip r:embed="rId13" cstate="print"/>
          <a:srcRect l="31030" r="31030"/>
          <a:stretch>
            <a:fillRect/>
          </a:stretch>
        </p:blipFill>
        <p:spPr bwMode="auto">
          <a:xfrm flipH="1">
            <a:off x="188253" y="179292"/>
            <a:ext cx="3437596" cy="6483096"/>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2175"/>
            <a:ext cx="9144000" cy="51704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67" name="Rectangle 5"/>
          <p:cNvSpPr>
            <a:spLocks noChangeArrowheads="1"/>
          </p:cNvSpPr>
          <p:nvPr/>
        </p:nvSpPr>
        <p:spPr bwMode="auto">
          <a:xfrm>
            <a:off x="1027113" y="3114675"/>
            <a:ext cx="7092950" cy="461963"/>
          </a:xfrm>
          <a:prstGeom prst="rect">
            <a:avLst/>
          </a:prstGeom>
          <a:noFill/>
          <a:ln w="9525">
            <a:noFill/>
            <a:miter lim="800000"/>
            <a:headEnd/>
            <a:tailEnd/>
          </a:ln>
        </p:spPr>
        <p:txBody>
          <a:bodyPr>
            <a:spAutoFit/>
          </a:bodyPr>
          <a:lstStyle/>
          <a:p>
            <a:pPr algn="ctr"/>
            <a:r>
              <a:rPr lang="en-US" dirty="0" smtClean="0">
                <a:solidFill>
                  <a:srgbClr val="FFFFFF"/>
                </a:solidFill>
                <a:latin typeface="Optima"/>
                <a:ea typeface="Optima"/>
                <a:cs typeface="Optima"/>
              </a:rPr>
              <a:t>Islam</a:t>
            </a:r>
            <a:endParaRPr lang="en-US" dirty="0">
              <a:solidFill>
                <a:srgbClr val="FFFFFF"/>
              </a:solidFill>
              <a:latin typeface="Optima"/>
              <a:ea typeface="Optima"/>
              <a:cs typeface="Optima"/>
            </a:endParaRPr>
          </a:p>
        </p:txBody>
      </p:sp>
      <p:cxnSp>
        <p:nvCxnSpPr>
          <p:cNvPr id="8" name="Straight Connector 7"/>
          <p:cNvCxnSpPr/>
          <p:nvPr/>
        </p:nvCxnSpPr>
        <p:spPr>
          <a:xfrm>
            <a:off x="0" y="920750"/>
            <a:ext cx="9144000"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ChangeArrowheads="1"/>
          </p:cNvSpPr>
          <p:nvPr/>
        </p:nvSpPr>
        <p:spPr bwMode="auto">
          <a:xfrm>
            <a:off x="0" y="0"/>
            <a:ext cx="9144000" cy="1241425"/>
          </a:xfrm>
          <a:prstGeom prst="rect">
            <a:avLst/>
          </a:prstGeom>
          <a:noFill/>
          <a:ln w="9525">
            <a:noFill/>
            <a:miter lim="800000"/>
            <a:headEnd/>
            <a:tailEnd/>
          </a:ln>
          <a:effectLst/>
        </p:spPr>
        <p:txBody>
          <a:bodyPr anchor="ctr"/>
          <a:lstStyle/>
          <a:p>
            <a:pPr algn="ctr">
              <a:defRPr/>
            </a:pPr>
            <a:r>
              <a:rPr lang="en-US" sz="4000" dirty="0">
                <a:solidFill>
                  <a:srgbClr val="FF0000"/>
                </a:solidFill>
                <a:latin typeface="+mn-lt"/>
              </a:rPr>
              <a:t>The World’s Major Religions</a:t>
            </a:r>
          </a:p>
        </p:txBody>
      </p:sp>
      <p:sp>
        <p:nvSpPr>
          <p:cNvPr id="17411" name="Line 14"/>
          <p:cNvSpPr>
            <a:spLocks noChangeShapeType="1"/>
          </p:cNvSpPr>
          <p:nvPr/>
        </p:nvSpPr>
        <p:spPr bwMode="auto">
          <a:xfrm>
            <a:off x="1066800" y="1828800"/>
            <a:ext cx="0" cy="4038600"/>
          </a:xfrm>
          <a:prstGeom prst="line">
            <a:avLst/>
          </a:prstGeom>
          <a:noFill/>
          <a:ln w="9525">
            <a:solidFill>
              <a:schemeClr val="tx1"/>
            </a:solidFill>
            <a:round/>
            <a:headEnd type="arrow" w="med" len="med"/>
            <a:tailEnd/>
          </a:ln>
        </p:spPr>
        <p:txBody>
          <a:bodyPr/>
          <a:lstStyle/>
          <a:p>
            <a:endParaRPr lang="en-US"/>
          </a:p>
        </p:txBody>
      </p:sp>
      <p:sp>
        <p:nvSpPr>
          <p:cNvPr id="17412" name="Line 15"/>
          <p:cNvSpPr>
            <a:spLocks noChangeShapeType="1"/>
          </p:cNvSpPr>
          <p:nvPr/>
        </p:nvSpPr>
        <p:spPr bwMode="auto">
          <a:xfrm>
            <a:off x="1066800" y="5867400"/>
            <a:ext cx="7467600" cy="0"/>
          </a:xfrm>
          <a:prstGeom prst="line">
            <a:avLst/>
          </a:prstGeom>
          <a:noFill/>
          <a:ln w="9525">
            <a:solidFill>
              <a:schemeClr val="tx1"/>
            </a:solidFill>
            <a:round/>
            <a:headEnd/>
            <a:tailEnd type="triangle" w="med" len="med"/>
          </a:ln>
        </p:spPr>
        <p:txBody>
          <a:bodyPr/>
          <a:lstStyle/>
          <a:p>
            <a:endParaRPr lang="en-US"/>
          </a:p>
        </p:txBody>
      </p:sp>
      <p:sp>
        <p:nvSpPr>
          <p:cNvPr id="17413" name="Rectangle 16"/>
          <p:cNvSpPr>
            <a:spLocks noChangeArrowheads="1"/>
          </p:cNvSpPr>
          <p:nvPr/>
        </p:nvSpPr>
        <p:spPr bwMode="auto">
          <a:xfrm>
            <a:off x="1447800" y="4038600"/>
            <a:ext cx="914400" cy="1828800"/>
          </a:xfrm>
          <a:prstGeom prst="rect">
            <a:avLst/>
          </a:prstGeom>
          <a:solidFill>
            <a:srgbClr val="1B9721"/>
          </a:solidFill>
          <a:ln w="9525">
            <a:solidFill>
              <a:schemeClr val="tx1"/>
            </a:solidFill>
            <a:miter lim="800000"/>
            <a:headEnd/>
            <a:tailEnd/>
          </a:ln>
        </p:spPr>
        <p:txBody>
          <a:bodyPr wrap="none" anchor="ctr"/>
          <a:lstStyle/>
          <a:p>
            <a:endParaRPr lang="en-US"/>
          </a:p>
        </p:txBody>
      </p:sp>
      <p:sp>
        <p:nvSpPr>
          <p:cNvPr id="17414" name="Rectangle 18"/>
          <p:cNvSpPr>
            <a:spLocks noChangeArrowheads="1"/>
          </p:cNvSpPr>
          <p:nvPr/>
        </p:nvSpPr>
        <p:spPr bwMode="auto">
          <a:xfrm>
            <a:off x="2971800" y="3124200"/>
            <a:ext cx="914400" cy="2743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5" name="Rectangle 19"/>
          <p:cNvSpPr>
            <a:spLocks noChangeArrowheads="1"/>
          </p:cNvSpPr>
          <p:nvPr/>
        </p:nvSpPr>
        <p:spPr bwMode="auto">
          <a:xfrm>
            <a:off x="4572000" y="5257800"/>
            <a:ext cx="914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6" name="Rectangle 20"/>
          <p:cNvSpPr>
            <a:spLocks noChangeArrowheads="1"/>
          </p:cNvSpPr>
          <p:nvPr/>
        </p:nvSpPr>
        <p:spPr bwMode="auto">
          <a:xfrm>
            <a:off x="6019800" y="5715000"/>
            <a:ext cx="914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7" name="Rectangle 21"/>
          <p:cNvSpPr>
            <a:spLocks noChangeArrowheads="1"/>
          </p:cNvSpPr>
          <p:nvPr/>
        </p:nvSpPr>
        <p:spPr bwMode="auto">
          <a:xfrm>
            <a:off x="7391400" y="4800600"/>
            <a:ext cx="914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418" name="Line 22"/>
          <p:cNvSpPr>
            <a:spLocks noChangeShapeType="1"/>
          </p:cNvSpPr>
          <p:nvPr/>
        </p:nvSpPr>
        <p:spPr bwMode="auto">
          <a:xfrm>
            <a:off x="990600" y="4724400"/>
            <a:ext cx="152400" cy="0"/>
          </a:xfrm>
          <a:prstGeom prst="line">
            <a:avLst/>
          </a:prstGeom>
          <a:noFill/>
          <a:ln w="9525">
            <a:solidFill>
              <a:schemeClr val="tx1"/>
            </a:solidFill>
            <a:round/>
            <a:headEnd/>
            <a:tailEnd/>
          </a:ln>
        </p:spPr>
        <p:txBody>
          <a:bodyPr/>
          <a:lstStyle/>
          <a:p>
            <a:endParaRPr lang="en-US"/>
          </a:p>
        </p:txBody>
      </p:sp>
      <p:sp>
        <p:nvSpPr>
          <p:cNvPr id="17419" name="Line 23"/>
          <p:cNvSpPr>
            <a:spLocks noChangeShapeType="1"/>
          </p:cNvSpPr>
          <p:nvPr/>
        </p:nvSpPr>
        <p:spPr bwMode="auto">
          <a:xfrm>
            <a:off x="990600" y="3352800"/>
            <a:ext cx="152400" cy="0"/>
          </a:xfrm>
          <a:prstGeom prst="line">
            <a:avLst/>
          </a:prstGeom>
          <a:noFill/>
          <a:ln w="9525">
            <a:solidFill>
              <a:schemeClr val="tx1"/>
            </a:solidFill>
            <a:round/>
            <a:headEnd/>
            <a:tailEnd/>
          </a:ln>
        </p:spPr>
        <p:txBody>
          <a:bodyPr/>
          <a:lstStyle/>
          <a:p>
            <a:endParaRPr lang="en-US"/>
          </a:p>
        </p:txBody>
      </p:sp>
      <p:sp>
        <p:nvSpPr>
          <p:cNvPr id="17420" name="Line 24"/>
          <p:cNvSpPr>
            <a:spLocks noChangeShapeType="1"/>
          </p:cNvSpPr>
          <p:nvPr/>
        </p:nvSpPr>
        <p:spPr bwMode="auto">
          <a:xfrm>
            <a:off x="990600" y="2057400"/>
            <a:ext cx="152400" cy="0"/>
          </a:xfrm>
          <a:prstGeom prst="line">
            <a:avLst/>
          </a:prstGeom>
          <a:noFill/>
          <a:ln w="9525">
            <a:solidFill>
              <a:schemeClr val="tx1"/>
            </a:solidFill>
            <a:round/>
            <a:headEnd/>
            <a:tailEnd/>
          </a:ln>
        </p:spPr>
        <p:txBody>
          <a:bodyPr/>
          <a:lstStyle/>
          <a:p>
            <a:endParaRPr lang="en-US"/>
          </a:p>
        </p:txBody>
      </p:sp>
      <p:sp>
        <p:nvSpPr>
          <p:cNvPr id="17421" name="Text Box 33"/>
          <p:cNvSpPr txBox="1">
            <a:spLocks noChangeArrowheads="1"/>
          </p:cNvSpPr>
          <p:nvPr/>
        </p:nvSpPr>
        <p:spPr bwMode="auto">
          <a:xfrm>
            <a:off x="228600" y="1143000"/>
            <a:ext cx="2406650" cy="366713"/>
          </a:xfrm>
          <a:prstGeom prst="rect">
            <a:avLst/>
          </a:prstGeom>
          <a:noFill/>
          <a:ln w="9525">
            <a:noFill/>
            <a:miter lim="800000"/>
            <a:headEnd/>
            <a:tailEnd/>
          </a:ln>
        </p:spPr>
        <p:txBody>
          <a:bodyPr wrap="none">
            <a:spAutoFit/>
          </a:bodyPr>
          <a:lstStyle/>
          <a:p>
            <a:r>
              <a:rPr lang="en-US"/>
              <a:t>Population (Billions)</a:t>
            </a:r>
          </a:p>
        </p:txBody>
      </p:sp>
      <p:sp>
        <p:nvSpPr>
          <p:cNvPr id="17422" name="Text Box 35"/>
          <p:cNvSpPr txBox="1">
            <a:spLocks noChangeArrowheads="1"/>
          </p:cNvSpPr>
          <p:nvPr/>
        </p:nvSpPr>
        <p:spPr bwMode="auto">
          <a:xfrm>
            <a:off x="228600" y="1857375"/>
            <a:ext cx="679450" cy="366713"/>
          </a:xfrm>
          <a:prstGeom prst="rect">
            <a:avLst/>
          </a:prstGeom>
          <a:noFill/>
          <a:ln w="9525">
            <a:noFill/>
            <a:miter lim="800000"/>
            <a:headEnd/>
            <a:tailEnd/>
          </a:ln>
        </p:spPr>
        <p:txBody>
          <a:bodyPr wrap="none">
            <a:spAutoFit/>
          </a:bodyPr>
          <a:lstStyle/>
          <a:p>
            <a:r>
              <a:rPr lang="en-US" dirty="0" smtClean="0"/>
              <a:t>3 </a:t>
            </a:r>
            <a:r>
              <a:rPr lang="en-US" dirty="0" err="1"/>
              <a:t>Bn</a:t>
            </a:r>
            <a:endParaRPr lang="en-US" dirty="0"/>
          </a:p>
        </p:txBody>
      </p:sp>
      <p:sp>
        <p:nvSpPr>
          <p:cNvPr id="17423" name="Text Box 36"/>
          <p:cNvSpPr txBox="1">
            <a:spLocks noChangeArrowheads="1"/>
          </p:cNvSpPr>
          <p:nvPr/>
        </p:nvSpPr>
        <p:spPr bwMode="auto">
          <a:xfrm>
            <a:off x="228600" y="3214688"/>
            <a:ext cx="679450" cy="366712"/>
          </a:xfrm>
          <a:prstGeom prst="rect">
            <a:avLst/>
          </a:prstGeom>
          <a:noFill/>
          <a:ln w="9525">
            <a:noFill/>
            <a:miter lim="800000"/>
            <a:headEnd/>
            <a:tailEnd/>
          </a:ln>
        </p:spPr>
        <p:txBody>
          <a:bodyPr wrap="none">
            <a:spAutoFit/>
          </a:bodyPr>
          <a:lstStyle/>
          <a:p>
            <a:r>
              <a:rPr lang="en-US" dirty="0"/>
              <a:t>2 </a:t>
            </a:r>
            <a:r>
              <a:rPr lang="en-US" dirty="0" err="1"/>
              <a:t>Bn</a:t>
            </a:r>
            <a:endParaRPr lang="en-US" dirty="0"/>
          </a:p>
        </p:txBody>
      </p:sp>
      <p:sp>
        <p:nvSpPr>
          <p:cNvPr id="17424" name="Text Box 37"/>
          <p:cNvSpPr txBox="1">
            <a:spLocks noChangeArrowheads="1"/>
          </p:cNvSpPr>
          <p:nvPr/>
        </p:nvSpPr>
        <p:spPr bwMode="auto">
          <a:xfrm>
            <a:off x="234950" y="4586288"/>
            <a:ext cx="679450" cy="366712"/>
          </a:xfrm>
          <a:prstGeom prst="rect">
            <a:avLst/>
          </a:prstGeom>
          <a:noFill/>
          <a:ln w="9525">
            <a:noFill/>
            <a:miter lim="800000"/>
            <a:headEnd/>
            <a:tailEnd/>
          </a:ln>
        </p:spPr>
        <p:txBody>
          <a:bodyPr wrap="none">
            <a:spAutoFit/>
          </a:bodyPr>
          <a:lstStyle/>
          <a:p>
            <a:r>
              <a:rPr lang="en-US"/>
              <a:t>1 Bn</a:t>
            </a:r>
          </a:p>
        </p:txBody>
      </p:sp>
      <p:sp>
        <p:nvSpPr>
          <p:cNvPr id="17425" name="Text Box 38"/>
          <p:cNvSpPr txBox="1">
            <a:spLocks noChangeArrowheads="1"/>
          </p:cNvSpPr>
          <p:nvPr/>
        </p:nvSpPr>
        <p:spPr bwMode="auto">
          <a:xfrm>
            <a:off x="1371600" y="5943600"/>
            <a:ext cx="1098550" cy="366713"/>
          </a:xfrm>
          <a:prstGeom prst="rect">
            <a:avLst/>
          </a:prstGeom>
          <a:noFill/>
          <a:ln w="9525">
            <a:noFill/>
            <a:miter lim="800000"/>
            <a:headEnd/>
            <a:tailEnd/>
          </a:ln>
        </p:spPr>
        <p:txBody>
          <a:bodyPr wrap="none">
            <a:spAutoFit/>
          </a:bodyPr>
          <a:lstStyle/>
          <a:p>
            <a:r>
              <a:rPr lang="en-US"/>
              <a:t>1400 yrs</a:t>
            </a:r>
          </a:p>
        </p:txBody>
      </p:sp>
      <p:sp>
        <p:nvSpPr>
          <p:cNvPr id="17426" name="Text Box 39"/>
          <p:cNvSpPr txBox="1">
            <a:spLocks noChangeArrowheads="1"/>
          </p:cNvSpPr>
          <p:nvPr/>
        </p:nvSpPr>
        <p:spPr bwMode="auto">
          <a:xfrm>
            <a:off x="2895600" y="5943600"/>
            <a:ext cx="1098550" cy="366713"/>
          </a:xfrm>
          <a:prstGeom prst="rect">
            <a:avLst/>
          </a:prstGeom>
          <a:noFill/>
          <a:ln w="9525">
            <a:noFill/>
            <a:miter lim="800000"/>
            <a:headEnd/>
            <a:tailEnd/>
          </a:ln>
        </p:spPr>
        <p:txBody>
          <a:bodyPr wrap="none">
            <a:spAutoFit/>
          </a:bodyPr>
          <a:lstStyle/>
          <a:p>
            <a:r>
              <a:rPr lang="en-US"/>
              <a:t>2000 yrs</a:t>
            </a:r>
          </a:p>
        </p:txBody>
      </p:sp>
      <p:sp>
        <p:nvSpPr>
          <p:cNvPr id="17427" name="Text Box 40"/>
          <p:cNvSpPr txBox="1">
            <a:spLocks noChangeArrowheads="1"/>
          </p:cNvSpPr>
          <p:nvPr/>
        </p:nvSpPr>
        <p:spPr bwMode="auto">
          <a:xfrm>
            <a:off x="4572000" y="5943600"/>
            <a:ext cx="1098550" cy="366713"/>
          </a:xfrm>
          <a:prstGeom prst="rect">
            <a:avLst/>
          </a:prstGeom>
          <a:noFill/>
          <a:ln w="9525">
            <a:noFill/>
            <a:miter lim="800000"/>
            <a:headEnd/>
            <a:tailEnd/>
          </a:ln>
        </p:spPr>
        <p:txBody>
          <a:bodyPr wrap="none">
            <a:spAutoFit/>
          </a:bodyPr>
          <a:lstStyle/>
          <a:p>
            <a:r>
              <a:rPr lang="en-US"/>
              <a:t>2500 yrs</a:t>
            </a:r>
          </a:p>
        </p:txBody>
      </p:sp>
      <p:sp>
        <p:nvSpPr>
          <p:cNvPr id="17428" name="Text Box 41"/>
          <p:cNvSpPr txBox="1">
            <a:spLocks noChangeArrowheads="1"/>
          </p:cNvSpPr>
          <p:nvPr/>
        </p:nvSpPr>
        <p:spPr bwMode="auto">
          <a:xfrm>
            <a:off x="6019800" y="5943600"/>
            <a:ext cx="1098550" cy="366713"/>
          </a:xfrm>
          <a:prstGeom prst="rect">
            <a:avLst/>
          </a:prstGeom>
          <a:noFill/>
          <a:ln w="9525">
            <a:noFill/>
            <a:miter lim="800000"/>
            <a:headEnd/>
            <a:tailEnd/>
          </a:ln>
        </p:spPr>
        <p:txBody>
          <a:bodyPr wrap="none">
            <a:spAutoFit/>
          </a:bodyPr>
          <a:lstStyle/>
          <a:p>
            <a:r>
              <a:rPr lang="en-US"/>
              <a:t>3500 yrs</a:t>
            </a:r>
          </a:p>
        </p:txBody>
      </p:sp>
      <p:sp>
        <p:nvSpPr>
          <p:cNvPr id="17429" name="Text Box 42"/>
          <p:cNvSpPr txBox="1">
            <a:spLocks noChangeArrowheads="1"/>
          </p:cNvSpPr>
          <p:nvPr/>
        </p:nvSpPr>
        <p:spPr bwMode="auto">
          <a:xfrm>
            <a:off x="7391400" y="5943600"/>
            <a:ext cx="1098550" cy="366713"/>
          </a:xfrm>
          <a:prstGeom prst="rect">
            <a:avLst/>
          </a:prstGeom>
          <a:noFill/>
          <a:ln w="9525">
            <a:noFill/>
            <a:miter lim="800000"/>
            <a:headEnd/>
            <a:tailEnd/>
          </a:ln>
        </p:spPr>
        <p:txBody>
          <a:bodyPr wrap="none">
            <a:spAutoFit/>
          </a:bodyPr>
          <a:lstStyle/>
          <a:p>
            <a:r>
              <a:rPr lang="en-US"/>
              <a:t>4000 yrs</a:t>
            </a:r>
          </a:p>
        </p:txBody>
      </p:sp>
      <p:sp>
        <p:nvSpPr>
          <p:cNvPr id="17430" name="Text Box 43"/>
          <p:cNvSpPr txBox="1">
            <a:spLocks noChangeArrowheads="1"/>
          </p:cNvSpPr>
          <p:nvPr/>
        </p:nvSpPr>
        <p:spPr bwMode="auto">
          <a:xfrm>
            <a:off x="1066800" y="3055203"/>
            <a:ext cx="1697901" cy="830997"/>
          </a:xfrm>
          <a:prstGeom prst="rect">
            <a:avLst/>
          </a:prstGeom>
          <a:noFill/>
          <a:ln w="9525">
            <a:noFill/>
            <a:miter lim="800000"/>
            <a:headEnd/>
            <a:tailEnd/>
          </a:ln>
        </p:spPr>
        <p:txBody>
          <a:bodyPr wrap="none">
            <a:spAutoFit/>
          </a:bodyPr>
          <a:lstStyle/>
          <a:p>
            <a:pPr algn="ctr"/>
            <a:r>
              <a:rPr lang="en-US" dirty="0" smtClean="0"/>
              <a:t>Islam</a:t>
            </a:r>
          </a:p>
          <a:p>
            <a:pPr algn="ctr"/>
            <a:r>
              <a:rPr lang="en-US" dirty="0" smtClean="0"/>
              <a:t>(1.6B, 23%)</a:t>
            </a:r>
            <a:endParaRPr lang="en-US" dirty="0"/>
          </a:p>
        </p:txBody>
      </p:sp>
      <p:sp>
        <p:nvSpPr>
          <p:cNvPr id="17431" name="Text Box 44"/>
          <p:cNvSpPr txBox="1">
            <a:spLocks noChangeArrowheads="1"/>
          </p:cNvSpPr>
          <p:nvPr/>
        </p:nvSpPr>
        <p:spPr bwMode="auto">
          <a:xfrm>
            <a:off x="2667000" y="2064603"/>
            <a:ext cx="1697901" cy="830997"/>
          </a:xfrm>
          <a:prstGeom prst="rect">
            <a:avLst/>
          </a:prstGeom>
          <a:noFill/>
          <a:ln w="9525">
            <a:noFill/>
            <a:miter lim="800000"/>
            <a:headEnd/>
            <a:tailEnd/>
          </a:ln>
        </p:spPr>
        <p:txBody>
          <a:bodyPr wrap="none">
            <a:spAutoFit/>
          </a:bodyPr>
          <a:lstStyle/>
          <a:p>
            <a:r>
              <a:rPr lang="en-US" dirty="0" smtClean="0"/>
              <a:t>Christianity</a:t>
            </a:r>
          </a:p>
          <a:p>
            <a:r>
              <a:rPr lang="en-US" dirty="0" smtClean="0"/>
              <a:t>(2.2B, 32%)</a:t>
            </a:r>
            <a:endParaRPr lang="en-US" dirty="0"/>
          </a:p>
        </p:txBody>
      </p:sp>
      <p:sp>
        <p:nvSpPr>
          <p:cNvPr id="17432" name="Text Box 45"/>
          <p:cNvSpPr txBox="1">
            <a:spLocks noChangeArrowheads="1"/>
          </p:cNvSpPr>
          <p:nvPr/>
        </p:nvSpPr>
        <p:spPr bwMode="auto">
          <a:xfrm>
            <a:off x="4191000" y="4426803"/>
            <a:ext cx="1689886" cy="830997"/>
          </a:xfrm>
          <a:prstGeom prst="rect">
            <a:avLst/>
          </a:prstGeom>
          <a:noFill/>
          <a:ln w="9525">
            <a:noFill/>
            <a:miter lim="800000"/>
            <a:headEnd/>
            <a:tailEnd/>
          </a:ln>
        </p:spPr>
        <p:txBody>
          <a:bodyPr wrap="none">
            <a:spAutoFit/>
          </a:bodyPr>
          <a:lstStyle/>
          <a:p>
            <a:r>
              <a:rPr lang="en-US" dirty="0" smtClean="0"/>
              <a:t>Buddhism</a:t>
            </a:r>
          </a:p>
          <a:p>
            <a:r>
              <a:rPr lang="en-US" dirty="0" smtClean="0"/>
              <a:t>(500M, 7%)</a:t>
            </a:r>
            <a:endParaRPr lang="en-US" dirty="0"/>
          </a:p>
        </p:txBody>
      </p:sp>
      <p:sp>
        <p:nvSpPr>
          <p:cNvPr id="17433" name="Text Box 46"/>
          <p:cNvSpPr txBox="1">
            <a:spLocks noChangeArrowheads="1"/>
          </p:cNvSpPr>
          <p:nvPr/>
        </p:nvSpPr>
        <p:spPr bwMode="auto">
          <a:xfrm>
            <a:off x="5587504" y="4884003"/>
            <a:ext cx="1766830" cy="830997"/>
          </a:xfrm>
          <a:prstGeom prst="rect">
            <a:avLst/>
          </a:prstGeom>
          <a:noFill/>
          <a:ln w="9525">
            <a:noFill/>
            <a:miter lim="800000"/>
            <a:headEnd/>
            <a:tailEnd/>
          </a:ln>
        </p:spPr>
        <p:txBody>
          <a:bodyPr wrap="none">
            <a:spAutoFit/>
          </a:bodyPr>
          <a:lstStyle/>
          <a:p>
            <a:pPr algn="ctr"/>
            <a:r>
              <a:rPr lang="en-US" dirty="0" smtClean="0"/>
              <a:t>Judaism</a:t>
            </a:r>
          </a:p>
          <a:p>
            <a:pPr algn="ctr"/>
            <a:r>
              <a:rPr lang="en-US" dirty="0" smtClean="0"/>
              <a:t>(14M, 0.2%)</a:t>
            </a:r>
            <a:endParaRPr lang="en-US" dirty="0"/>
          </a:p>
        </p:txBody>
      </p:sp>
      <p:sp>
        <p:nvSpPr>
          <p:cNvPr id="17434" name="Text Box 47"/>
          <p:cNvSpPr txBox="1">
            <a:spLocks noChangeArrowheads="1"/>
          </p:cNvSpPr>
          <p:nvPr/>
        </p:nvSpPr>
        <p:spPr bwMode="auto">
          <a:xfrm>
            <a:off x="7086600" y="3817203"/>
            <a:ext cx="1544012" cy="830997"/>
          </a:xfrm>
          <a:prstGeom prst="rect">
            <a:avLst/>
          </a:prstGeom>
          <a:noFill/>
          <a:ln w="9525">
            <a:noFill/>
            <a:miter lim="800000"/>
            <a:headEnd/>
            <a:tailEnd/>
          </a:ln>
        </p:spPr>
        <p:txBody>
          <a:bodyPr wrap="none">
            <a:spAutoFit/>
          </a:bodyPr>
          <a:lstStyle/>
          <a:p>
            <a:r>
              <a:rPr lang="en-US" dirty="0" smtClean="0"/>
              <a:t>Hinduism</a:t>
            </a:r>
          </a:p>
          <a:p>
            <a:r>
              <a:rPr lang="en-US" dirty="0" smtClean="0"/>
              <a:t>(1 B, 15%)</a:t>
            </a:r>
            <a:endParaRPr lang="en-US" dirty="0"/>
          </a:p>
        </p:txBody>
      </p:sp>
      <p:sp>
        <p:nvSpPr>
          <p:cNvPr id="17435" name="Text Box 49"/>
          <p:cNvSpPr txBox="1">
            <a:spLocks noChangeArrowheads="1"/>
          </p:cNvSpPr>
          <p:nvPr/>
        </p:nvSpPr>
        <p:spPr bwMode="auto">
          <a:xfrm>
            <a:off x="3733800" y="6324600"/>
            <a:ext cx="1428750" cy="366713"/>
          </a:xfrm>
          <a:prstGeom prst="rect">
            <a:avLst/>
          </a:prstGeom>
          <a:noFill/>
          <a:ln w="9525">
            <a:noFill/>
            <a:miter lim="800000"/>
            <a:headEnd/>
            <a:tailEnd/>
          </a:ln>
        </p:spPr>
        <p:txBody>
          <a:bodyPr wrap="none">
            <a:spAutoFit/>
          </a:bodyPr>
          <a:lstStyle/>
          <a:p>
            <a:r>
              <a:rPr lang="en-US"/>
              <a:t>Age (years)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Muslims in the World</a:t>
            </a:r>
          </a:p>
        </p:txBody>
      </p:sp>
      <p:pic>
        <p:nvPicPr>
          <p:cNvPr id="16387" name="Picture 2"/>
          <p:cNvPicPr>
            <a:picLocks noGrp="1" noChangeAspect="1" noChangeArrowheads="1"/>
          </p:cNvPicPr>
          <p:nvPr>
            <p:ph idx="1"/>
          </p:nvPr>
        </p:nvPicPr>
        <p:blipFill>
          <a:blip r:embed="rId2" cstate="print"/>
          <a:srcRect/>
          <a:stretch>
            <a:fillRect/>
          </a:stretch>
        </p:blipFill>
        <p:spPr>
          <a:xfrm>
            <a:off x="80378" y="1905001"/>
            <a:ext cx="9063622" cy="453399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339725"/>
            <a:ext cx="8229600" cy="1077913"/>
          </a:xfrm>
        </p:spPr>
        <p:txBody>
          <a:bodyPr/>
          <a:lstStyle/>
          <a:p>
            <a:r>
              <a:rPr lang="en-US" sz="3200" smtClean="0"/>
              <a:t>Most Populated Muslim countries with % of Muslims (2009)</a:t>
            </a:r>
          </a:p>
        </p:txBody>
      </p:sp>
      <p:sp>
        <p:nvSpPr>
          <p:cNvPr id="18435" name="Text Placeholder 4"/>
          <p:cNvSpPr>
            <a:spLocks noGrp="1"/>
          </p:cNvSpPr>
          <p:nvPr>
            <p:ph type="body" idx="1"/>
          </p:nvPr>
        </p:nvSpPr>
        <p:spPr/>
        <p:txBody>
          <a:bodyPr/>
          <a:lstStyle/>
          <a:p>
            <a:r>
              <a:rPr lang="en-US" smtClean="0"/>
              <a:t>                         Millions (%)</a:t>
            </a:r>
          </a:p>
        </p:txBody>
      </p:sp>
      <p:sp>
        <p:nvSpPr>
          <p:cNvPr id="18436" name="Content Placeholder 5"/>
          <p:cNvSpPr>
            <a:spLocks noGrp="1"/>
          </p:cNvSpPr>
          <p:nvPr>
            <p:ph sz="half" idx="2"/>
          </p:nvPr>
        </p:nvSpPr>
        <p:spPr>
          <a:xfrm>
            <a:off x="152400" y="2174875"/>
            <a:ext cx="4344988" cy="3951288"/>
          </a:xfrm>
        </p:spPr>
        <p:txBody>
          <a:bodyPr/>
          <a:lstStyle/>
          <a:p>
            <a:r>
              <a:rPr lang="en-US" smtClean="0"/>
              <a:t>Indonesia         202 (88.2%) </a:t>
            </a:r>
          </a:p>
          <a:p>
            <a:r>
              <a:rPr lang="en-US" smtClean="0"/>
              <a:t>Pakistan           174 (96.3%)</a:t>
            </a:r>
          </a:p>
          <a:p>
            <a:r>
              <a:rPr lang="en-US" smtClean="0"/>
              <a:t>India                 160 (13.4%) </a:t>
            </a:r>
          </a:p>
          <a:p>
            <a:r>
              <a:rPr lang="en-US" smtClean="0"/>
              <a:t>Bangladesh      145 (89.6%) </a:t>
            </a:r>
          </a:p>
          <a:p>
            <a:r>
              <a:rPr lang="en-US" smtClean="0"/>
              <a:t>Egypt                78   (94.6%) </a:t>
            </a:r>
          </a:p>
          <a:p>
            <a:r>
              <a:rPr lang="en-US" smtClean="0"/>
              <a:t>Nigeria              78   (50.4%) </a:t>
            </a:r>
          </a:p>
          <a:p>
            <a:r>
              <a:rPr lang="en-US" smtClean="0"/>
              <a:t>Iran                   73   (99.4%) </a:t>
            </a:r>
          </a:p>
          <a:p>
            <a:r>
              <a:rPr lang="en-US" smtClean="0"/>
              <a:t>Turkey              73   (98.0%) </a:t>
            </a:r>
          </a:p>
          <a:p>
            <a:endParaRPr lang="en-US" smtClean="0"/>
          </a:p>
        </p:txBody>
      </p:sp>
      <p:sp>
        <p:nvSpPr>
          <p:cNvPr id="18437" name="Text Placeholder 6"/>
          <p:cNvSpPr>
            <a:spLocks noGrp="1"/>
          </p:cNvSpPr>
          <p:nvPr>
            <p:ph type="body" sz="quarter" idx="3"/>
          </p:nvPr>
        </p:nvSpPr>
        <p:spPr/>
        <p:txBody>
          <a:bodyPr/>
          <a:lstStyle/>
          <a:p>
            <a:r>
              <a:rPr lang="en-US" smtClean="0"/>
              <a:t> Interesting Facts</a:t>
            </a:r>
          </a:p>
        </p:txBody>
      </p:sp>
      <p:sp>
        <p:nvSpPr>
          <p:cNvPr id="19462" name="Content Placeholder 7"/>
          <p:cNvSpPr>
            <a:spLocks noGrp="1"/>
          </p:cNvSpPr>
          <p:nvPr>
            <p:ph sz="quarter" idx="4"/>
          </p:nvPr>
        </p:nvSpPr>
        <p:spPr/>
        <p:txBody>
          <a:bodyPr/>
          <a:lstStyle/>
          <a:p>
            <a:pPr>
              <a:buFont typeface="Wingdings" pitchFamily="2" charset="2"/>
              <a:buNone/>
              <a:defRPr/>
            </a:pPr>
            <a:endParaRPr lang="en-US" dirty="0" smtClean="0"/>
          </a:p>
          <a:p>
            <a:pPr>
              <a:defRPr/>
            </a:pPr>
            <a:r>
              <a:rPr lang="it-IT" dirty="0" smtClean="0">
                <a:solidFill>
                  <a:schemeClr val="accent2">
                    <a:lumMod val="40000"/>
                    <a:lumOff val="60000"/>
                  </a:schemeClr>
                </a:solidFill>
                <a:hlinkClick r:id="rId2" tooltip="Saudi Arabia"/>
              </a:rPr>
              <a:t>Saudi Arabia</a:t>
            </a:r>
            <a:r>
              <a:rPr lang="it-IT" dirty="0" smtClean="0">
                <a:solidFill>
                  <a:schemeClr val="accent2">
                    <a:lumMod val="40000"/>
                    <a:lumOff val="60000"/>
                  </a:schemeClr>
                </a:solidFill>
              </a:rPr>
              <a:t>  </a:t>
            </a:r>
            <a:r>
              <a:rPr lang="it-IT" dirty="0" smtClean="0"/>
              <a:t>25 (97.0%)</a:t>
            </a:r>
          </a:p>
          <a:p>
            <a:pPr>
              <a:defRPr/>
            </a:pPr>
            <a:endParaRPr lang="it-IT" dirty="0" smtClean="0"/>
          </a:p>
          <a:p>
            <a:pPr>
              <a:defRPr/>
            </a:pPr>
            <a:r>
              <a:rPr lang="it-IT" dirty="0" smtClean="0">
                <a:hlinkClick r:id="rId3" tooltip="China"/>
              </a:rPr>
              <a:t>China</a:t>
            </a:r>
            <a:r>
              <a:rPr lang="it-IT" dirty="0" smtClean="0"/>
              <a:t>              22 (1.6%) </a:t>
            </a:r>
          </a:p>
          <a:p>
            <a:pPr>
              <a:defRPr/>
            </a:pPr>
            <a:endParaRPr lang="it-IT" dirty="0" smtClean="0">
              <a:hlinkClick r:id="rId4" tooltip="Russia"/>
            </a:endParaRPr>
          </a:p>
          <a:p>
            <a:pPr>
              <a:defRPr/>
            </a:pPr>
            <a:r>
              <a:rPr lang="it-IT" dirty="0" smtClean="0">
                <a:hlinkClick r:id="rId4" tooltip="Russia"/>
              </a:rPr>
              <a:t>Russia</a:t>
            </a:r>
            <a:r>
              <a:rPr lang="it-IT" dirty="0" smtClean="0"/>
              <a:t>            17 (11.7%)</a:t>
            </a:r>
          </a:p>
          <a:p>
            <a:pPr>
              <a:defRPr/>
            </a:pPr>
            <a:endParaRPr lang="it-IT" dirty="0" smtClean="0">
              <a:solidFill>
                <a:srgbClr val="FFFFFF"/>
              </a:solidFill>
            </a:endParaRPr>
          </a:p>
          <a:p>
            <a:pPr>
              <a:defRPr/>
            </a:pPr>
            <a:r>
              <a:rPr lang="it-IT" dirty="0" smtClean="0">
                <a:solidFill>
                  <a:srgbClr val="FFFFFF"/>
                </a:solidFill>
              </a:rPr>
              <a:t>USA 	      6   (2%)</a:t>
            </a:r>
            <a:endParaRPr lang="en-US" dirty="0" smtClean="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tsy">
  <a:themeElements>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fontScheme name="Arts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1831</TotalTime>
  <Words>2074</Words>
  <Application>Microsoft Office PowerPoint</Application>
  <PresentationFormat>On-screen Show (4:3)</PresentationFormat>
  <Paragraphs>336</Paragraphs>
  <Slides>58</Slides>
  <Notes>7</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Artsy</vt:lpstr>
      <vt:lpstr>MS Org Chart</vt:lpstr>
      <vt:lpstr>Islam: Fact and Fiction</vt:lpstr>
      <vt:lpstr>Islam’s Greeting of Peace</vt:lpstr>
      <vt:lpstr>Agenda</vt:lpstr>
      <vt:lpstr>About Me</vt:lpstr>
      <vt:lpstr>Slide 5</vt:lpstr>
      <vt:lpstr>Slide 6</vt:lpstr>
      <vt:lpstr>Slide 7</vt:lpstr>
      <vt:lpstr>Muslims in the World</vt:lpstr>
      <vt:lpstr>Most Populated Muslim countries with % of Muslims (2009)</vt:lpstr>
      <vt:lpstr>Distribution of Muslim Population</vt:lpstr>
      <vt:lpstr>Islamic Schools and Branches</vt:lpstr>
      <vt:lpstr>Islam, Muslim, VENOM</vt:lpstr>
      <vt:lpstr> </vt:lpstr>
      <vt:lpstr>Slide 14</vt:lpstr>
      <vt:lpstr>Quran</vt:lpstr>
      <vt:lpstr>Fundamental Beliefs</vt:lpstr>
      <vt:lpstr>Fundamental Practices (Five Pillars)</vt:lpstr>
      <vt:lpstr>Life as a Muslim – a communal faith</vt:lpstr>
      <vt:lpstr>Slide 19</vt:lpstr>
      <vt:lpstr>Terrorism in the name of Religion</vt:lpstr>
      <vt:lpstr>San Bernardino Shooters</vt:lpstr>
      <vt:lpstr>“I am Fed Up”</vt:lpstr>
      <vt:lpstr>ISIS attacks Muslims</vt:lpstr>
      <vt:lpstr>All Terrorists Preferentially Target Muslims</vt:lpstr>
      <vt:lpstr>Muslims HATE ISIS!</vt:lpstr>
      <vt:lpstr>Hmm….</vt:lpstr>
      <vt:lpstr>Yes Ideology is to Blame!</vt:lpstr>
      <vt:lpstr>Two Conflicting Views on Spread of Islam</vt:lpstr>
      <vt:lpstr>Islam’s Spread – View #1 (basis for violent extremism)</vt:lpstr>
      <vt:lpstr>Maududi’s Interpretation</vt:lpstr>
      <vt:lpstr>Radicalization Framework</vt:lpstr>
      <vt:lpstr>Extremism – Tool Box</vt:lpstr>
      <vt:lpstr>Islam’s Spread – View #2 (basis for Justice and Peace)</vt:lpstr>
      <vt:lpstr>Slide 34</vt:lpstr>
      <vt:lpstr>ISIS acts against Quran’s Message</vt:lpstr>
      <vt:lpstr>What!!</vt:lpstr>
      <vt:lpstr>ISIS “didn’t even have the Quran”</vt:lpstr>
      <vt:lpstr>Boko Haram Leader Can’t Read Quran</vt:lpstr>
      <vt:lpstr>19  Year old Syrian recruit</vt:lpstr>
      <vt:lpstr>Was this expected?</vt:lpstr>
      <vt:lpstr>Prophet Muhammad (pbuh)’s Prophecies</vt:lpstr>
      <vt:lpstr>The Rise of Religious Extremism</vt:lpstr>
      <vt:lpstr>Slide 43</vt:lpstr>
      <vt:lpstr>Slide 44</vt:lpstr>
      <vt:lpstr>Slide 45</vt:lpstr>
      <vt:lpstr>Slide 46</vt:lpstr>
      <vt:lpstr>Slide 47</vt:lpstr>
      <vt:lpstr>Slide 48</vt:lpstr>
      <vt:lpstr>Extremists Divide and Rule: Misinformation, Fear, Division Hate and Violence</vt:lpstr>
      <vt:lpstr>Slide 50</vt:lpstr>
      <vt:lpstr>Educate…</vt:lpstr>
      <vt:lpstr>Engage, Talk…</vt:lpstr>
      <vt:lpstr>Slide 53</vt:lpstr>
      <vt:lpstr>Slide 54</vt:lpstr>
      <vt:lpstr>Slide 55</vt:lpstr>
      <vt:lpstr>Slide 56</vt:lpstr>
      <vt:lpstr>Islam: Fact or Fiction</vt:lpstr>
      <vt:lpstr>Al-Qarawiyin University Fes, Morocco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An Introduction</dc:title>
  <dc:creator>A. Humayun</dc:creator>
  <cp:lastModifiedBy>nrana</cp:lastModifiedBy>
  <cp:revision>220</cp:revision>
  <cp:lastPrinted>1999-01-26T22:28:51Z</cp:lastPrinted>
  <dcterms:created xsi:type="dcterms:W3CDTF">1998-09-30T04:20:25Z</dcterms:created>
  <dcterms:modified xsi:type="dcterms:W3CDTF">2017-02-02T03:22:02Z</dcterms:modified>
</cp:coreProperties>
</file>